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.svg" ContentType="image/svg+xml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</p:sldIdLst>
  <p:sldSz cx="7775575" cy="104775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ery Wu" initials="C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6EAF5"/>
    <a:srgbClr val="064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7.png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../media/image8.jpe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../media/image8.jpeg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image" Target="../media/image5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0" y="-1"/>
            <a:ext cx="3476942" cy="10477501"/>
          </a:xfrm>
          <a:prstGeom prst="rect">
            <a:avLst/>
          </a:prstGeom>
          <a:solidFill>
            <a:srgbClr val="0078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dirty="0"/>
          </a:p>
        </p:txBody>
      </p:sp>
      <p:pic>
        <p:nvPicPr>
          <p:cNvPr id="40" name="图片 20" descr="资源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7788275" cy="840740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4153535" y="1733608"/>
            <a:ext cx="3274060" cy="1053147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700" indent="268605" eaLnBrk="0">
              <a:lnSpc>
                <a:spcPct val="150000"/>
              </a:lnSpc>
              <a:spcBef>
                <a:spcPts val="1390"/>
              </a:spcBef>
            </a:pPr>
            <a:r>
              <a:rPr lang="zh-CN" altLang="en-US" sz="1000" dirty="0"/>
              <a:t>适用于</a:t>
            </a:r>
            <a:r>
              <a:rPr lang="en-US" altLang="zh-CN" sz="1000" dirty="0"/>
              <a:t> </a:t>
            </a:r>
            <a:r>
              <a:rPr lang="zh-CN" altLang="en-US" sz="1000" dirty="0"/>
              <a:t>无稳定电网、需要高亮度定向照明</a:t>
            </a:r>
            <a:r>
              <a:rPr lang="en-US" altLang="zh-CN" sz="1000" dirty="0"/>
              <a:t> </a:t>
            </a:r>
            <a:r>
              <a:rPr lang="zh-CN" altLang="en-US" sz="1000" dirty="0"/>
              <a:t>的场合，尤其适合</a:t>
            </a:r>
            <a:r>
              <a:rPr lang="en-US" altLang="zh-CN" sz="1000" dirty="0"/>
              <a:t> </a:t>
            </a:r>
            <a:r>
              <a:rPr lang="zh-CN" altLang="en-US" sz="1000" dirty="0"/>
              <a:t>安全防护、景观美化、商业广告及临时照明</a:t>
            </a:r>
            <a:r>
              <a:rPr lang="en-US" altLang="zh-CN" sz="1000" dirty="0"/>
              <a:t> </a:t>
            </a:r>
            <a:r>
              <a:rPr lang="zh-CN" altLang="en-US" sz="1000" dirty="0"/>
              <a:t>需求。选择时需注意</a:t>
            </a:r>
            <a:r>
              <a:rPr lang="en-US" altLang="zh-CN" sz="1000" dirty="0"/>
              <a:t> </a:t>
            </a:r>
            <a:r>
              <a:rPr lang="zh-CN" altLang="en-US" sz="1000" dirty="0"/>
              <a:t>光照条件、电池容量和照射角度</a:t>
            </a:r>
            <a:r>
              <a:rPr lang="en-US" altLang="zh-CN" sz="1000" dirty="0"/>
              <a:t> </a:t>
            </a:r>
            <a:r>
              <a:rPr lang="zh-CN" altLang="en-US" sz="1000" dirty="0"/>
              <a:t>以确保最佳效果</a:t>
            </a:r>
            <a:r>
              <a:rPr lang="zh-CN" altLang="en-US" sz="1000" dirty="0"/>
              <a:t>。</a:t>
            </a:r>
            <a:endParaRPr lang="en-US" altLang="en-US" sz="1000" dirty="0"/>
          </a:p>
        </p:txBody>
      </p:sp>
      <p:sp>
        <p:nvSpPr>
          <p:cNvPr id="12" name="textbox 12"/>
          <p:cNvSpPr/>
          <p:nvPr/>
        </p:nvSpPr>
        <p:spPr>
          <a:xfrm>
            <a:off x="0" y="7322132"/>
            <a:ext cx="3476942" cy="2523109"/>
          </a:xfrm>
          <a:prstGeom prst="rect">
            <a:avLst/>
          </a:prstGeom>
          <a:solidFill>
            <a:srgbClr val="064491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marL="1172210" indent="635" algn="l" rtl="0" eaLnBrk="0">
              <a:lnSpc>
                <a:spcPct val="102000"/>
              </a:lnSpc>
              <a:spcBef>
                <a:spcPts val="5"/>
              </a:spcBef>
            </a:pPr>
            <a:r>
              <a:rPr sz="1000" kern="0" spc="0" dirty="0">
                <a:solidFill>
                  <a:srgbClr val="F7F7F7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深圳市华普电力电气有限公司        </a:t>
            </a:r>
            <a:r>
              <a:rPr sz="1000" kern="0" spc="-10" dirty="0">
                <a:solidFill>
                  <a:srgbClr val="F7F7F7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700" kern="0" spc="-10" dirty="0">
                <a:solidFill>
                  <a:srgbClr val="F7F7F7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SHENZHEN HUAPU ELECTRIC POWER</a:t>
            </a:r>
            <a:r>
              <a:rPr sz="700" kern="0" spc="260" dirty="0">
                <a:solidFill>
                  <a:srgbClr val="F7F7F7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700" kern="0" spc="-10" dirty="0">
                <a:solidFill>
                  <a:srgbClr val="F7F7F7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CO.,</a:t>
            </a:r>
            <a:r>
              <a:rPr sz="700" kern="0" spc="-20" dirty="0">
                <a:solidFill>
                  <a:srgbClr val="F7F7F7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LTD</a:t>
            </a:r>
            <a:endParaRPr lang="en-US" altLang="en-US" sz="700" dirty="0"/>
          </a:p>
          <a:p>
            <a:pPr marL="780415" algn="l" rtl="0" eaLnBrk="0">
              <a:lnSpc>
                <a:spcPct val="97000"/>
              </a:lnSpc>
              <a:spcBef>
                <a:spcPts val="695"/>
              </a:spcBef>
            </a:pPr>
            <a:r>
              <a:rPr sz="800" kern="0" spc="-5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地址：深圳市龙岗区荷坳社</a:t>
            </a:r>
            <a:r>
              <a:rPr sz="800" kern="0" spc="-6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区大运软件小镇59</a:t>
            </a:r>
            <a:r>
              <a:rPr sz="800" kern="0" spc="-23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800" kern="0" spc="-6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栋</a:t>
            </a:r>
            <a:endParaRPr lang="en-US" altLang="en-US" sz="800" dirty="0"/>
          </a:p>
          <a:p>
            <a:pPr marL="784860" algn="l" rtl="0" eaLnBrk="0">
              <a:lnSpc>
                <a:spcPts val="910"/>
              </a:lnSpc>
              <a:spcBef>
                <a:spcPts val="380"/>
              </a:spcBef>
            </a:pPr>
            <a:r>
              <a:rPr sz="700" kern="0" spc="2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电话：0755-28289965 </a:t>
            </a:r>
            <a:r>
              <a:rPr sz="700" kern="0" spc="1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传真：0755-84829959</a:t>
            </a:r>
            <a:endParaRPr lang="en-US" altLang="en-US" sz="700" dirty="0"/>
          </a:p>
          <a:p>
            <a:pPr algn="l" rtl="0" eaLnBrk="0">
              <a:lnSpc>
                <a:spcPct val="119000"/>
              </a:lnSpc>
            </a:pPr>
            <a:endParaRPr lang="en-US" altLang="en-US" sz="200" dirty="0"/>
          </a:p>
          <a:p>
            <a:pPr marL="783590" algn="l" rtl="0" eaLnBrk="0">
              <a:lnSpc>
                <a:spcPct val="95000"/>
              </a:lnSpc>
            </a:pPr>
            <a:r>
              <a:rPr sz="800" kern="0" spc="-4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网址：</a:t>
            </a:r>
            <a:r>
              <a:rPr sz="800" kern="0" spc="-4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https://www.3-led.</a:t>
            </a:r>
            <a:r>
              <a:rPr lang="en-US" altLang="zh-CN" sz="800" kern="0" spc="-4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net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730249" y="1597025"/>
            <a:ext cx="2452565" cy="28702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21590" eaLnBrk="0">
              <a:lnSpc>
                <a:spcPct val="89000"/>
              </a:lnSpc>
            </a:pPr>
            <a:r>
              <a:rPr lang="en-US" sz="2000" b="1" kern="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HPG3305</a:t>
            </a:r>
            <a:r>
              <a:rPr lang="zh-CN" altLang="en-US" sz="2000" b="1" kern="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系列</a:t>
            </a:r>
            <a:endParaRPr lang="en-US" altLang="en-US" sz="2000" dirty="0"/>
          </a:p>
        </p:txBody>
      </p:sp>
      <p:sp>
        <p:nvSpPr>
          <p:cNvPr id="38" name="path"/>
          <p:cNvSpPr/>
          <p:nvPr/>
        </p:nvSpPr>
        <p:spPr>
          <a:xfrm>
            <a:off x="755649" y="1948815"/>
            <a:ext cx="180000" cy="28800"/>
          </a:xfrm>
          <a:custGeom>
            <a:avLst/>
            <a:gdLst/>
            <a:ahLst/>
            <a:cxnLst/>
            <a:rect l="0" t="0" r="0" b="0"/>
            <a:pathLst>
              <a:path w="566" h="57">
                <a:moveTo>
                  <a:pt x="0" y="0"/>
                </a:moveTo>
                <a:lnTo>
                  <a:pt x="566" y="0"/>
                </a:lnTo>
                <a:lnTo>
                  <a:pt x="566" y="57"/>
                </a:lnTo>
                <a:lnTo>
                  <a:pt x="0" y="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" name="图片 16" descr="logo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5650" y="8337752"/>
            <a:ext cx="307975" cy="298450"/>
          </a:xfrm>
          <a:prstGeom prst="rect">
            <a:avLst/>
          </a:prstGeom>
        </p:spPr>
      </p:pic>
      <p:sp>
        <p:nvSpPr>
          <p:cNvPr id="13" name="textbox 8"/>
          <p:cNvSpPr/>
          <p:nvPr>
            <p:custDataLst>
              <p:tags r:id="rId7"/>
            </p:custDataLst>
          </p:nvPr>
        </p:nvSpPr>
        <p:spPr>
          <a:xfrm>
            <a:off x="4100195" y="3602355"/>
            <a:ext cx="3274060" cy="30022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306070" indent="-262255" eaLnBrk="0">
              <a:lnSpc>
                <a:spcPct val="112000"/>
              </a:lnSpc>
              <a:spcBef>
                <a:spcPts val="1155"/>
              </a:spcBef>
              <a:buFont typeface="Wingdings" panose="05000000000000000000" charset="0"/>
              <a:buChar char="l"/>
            </a:pP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低电压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LED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，高流明效率。光学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透镜，发光效率高达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95%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1000" kern="0" spc="-10" dirty="0">
              <a:solidFill>
                <a:srgbClr val="3F3F3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6070" indent="-262255" eaLnBrk="0">
              <a:lnSpc>
                <a:spcPct val="112000"/>
              </a:lnSpc>
              <a:spcBef>
                <a:spcPts val="1155"/>
              </a:spcBef>
              <a:buFont typeface="Wingdings" panose="05000000000000000000" charset="0"/>
              <a:buChar char="l"/>
            </a:pP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智能充放电管理：过充、过放、短路保护，延长电池寿命（循环次数可达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2000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次以上）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1000" kern="0" spc="-10" dirty="0">
              <a:solidFill>
                <a:srgbClr val="3F3F3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6070" indent="-262255" eaLnBrk="0">
              <a:lnSpc>
                <a:spcPct val="112000"/>
              </a:lnSpc>
              <a:spcBef>
                <a:spcPts val="1155"/>
              </a:spcBef>
              <a:buFont typeface="Wingdings" panose="05000000000000000000" charset="0"/>
              <a:buChar char="l"/>
            </a:pP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采用高强度光源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透镜，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IK08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防撞等级，抗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UV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，透光率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94%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，专业光学配光：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25°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45°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60°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90°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120°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1000" kern="0" spc="-10" dirty="0">
              <a:solidFill>
                <a:srgbClr val="3F3F3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6070" indent="-262255" eaLnBrk="0">
              <a:lnSpc>
                <a:spcPct val="112000"/>
              </a:lnSpc>
              <a:spcBef>
                <a:spcPts val="1155"/>
              </a:spcBef>
              <a:buFont typeface="Wingdings" panose="05000000000000000000" charset="0"/>
              <a:buChar char="l"/>
            </a:pP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内置大容量磷酸锂电池，储能充足，阴雨天仍可工作（通常支持</a:t>
            </a:r>
            <a:r>
              <a:rPr lang="en-US" altLang="zh-CN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3-5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个阴雨天续航）</a:t>
            </a: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000" kern="0" spc="-10" dirty="0">
              <a:solidFill>
                <a:srgbClr val="3F3F3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6070" indent="-262255" algn="l" eaLnBrk="0">
              <a:lnSpc>
                <a:spcPct val="112000"/>
              </a:lnSpc>
              <a:spcBef>
                <a:spcPts val="1155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创新设计的反射器，反射效率高，大大提高了照明的亮度</a:t>
            </a:r>
            <a:endParaRPr lang="zh-CN" altLang="en-US" sz="1000" kern="0" spc="-10" dirty="0">
              <a:solidFill>
                <a:srgbClr val="3F3F3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6070" indent="-262255" algn="l" eaLnBrk="0">
              <a:lnSpc>
                <a:spcPct val="112000"/>
              </a:lnSpc>
              <a:spcBef>
                <a:spcPts val="1155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1000" kern="0" spc="-10" dirty="0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优质铝制外壳，防腐蚀、耐用、美观、实用</a:t>
            </a:r>
            <a:endParaRPr lang="zh-CN" altLang="en-US" sz="1000" kern="0" spc="-10" dirty="0">
              <a:solidFill>
                <a:srgbClr val="3F3F3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5" name="组合 35"/>
          <p:cNvGrpSpPr/>
          <p:nvPr/>
        </p:nvGrpSpPr>
        <p:grpSpPr>
          <a:xfrm>
            <a:off x="3837622" y="1440237"/>
            <a:ext cx="161290" cy="161290"/>
            <a:chOff x="6981" y="3420"/>
            <a:chExt cx="254" cy="254"/>
          </a:xfrm>
        </p:grpSpPr>
        <p:sp>
          <p:nvSpPr>
            <p:cNvPr id="15" name="椭圆 1"/>
            <p:cNvSpPr/>
            <p:nvPr>
              <p:custDataLst>
                <p:tags r:id="rId8"/>
              </p:custDataLst>
            </p:nvPr>
          </p:nvSpPr>
          <p:spPr>
            <a:xfrm>
              <a:off x="6981" y="3420"/>
              <a:ext cx="255" cy="255"/>
            </a:xfrm>
            <a:prstGeom prst="ellipse">
              <a:avLst/>
            </a:prstGeom>
            <a:gradFill>
              <a:gsLst>
                <a:gs pos="100000">
                  <a:srgbClr val="012D86"/>
                </a:gs>
                <a:gs pos="0">
                  <a:srgbClr val="0E255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椭圆 2"/>
            <p:cNvSpPr/>
            <p:nvPr>
              <p:custDataLst>
                <p:tags r:id="rId9"/>
              </p:custDataLst>
            </p:nvPr>
          </p:nvSpPr>
          <p:spPr>
            <a:xfrm>
              <a:off x="7005" y="3438"/>
              <a:ext cx="149" cy="1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7" name="组合 35"/>
          <p:cNvGrpSpPr/>
          <p:nvPr/>
        </p:nvGrpSpPr>
        <p:grpSpPr>
          <a:xfrm>
            <a:off x="3837622" y="3289483"/>
            <a:ext cx="161290" cy="161290"/>
            <a:chOff x="6981" y="3420"/>
            <a:chExt cx="254" cy="254"/>
          </a:xfrm>
        </p:grpSpPr>
        <p:sp>
          <p:nvSpPr>
            <p:cNvPr id="19" name="椭圆 1"/>
            <p:cNvSpPr/>
            <p:nvPr>
              <p:custDataLst>
                <p:tags r:id="rId10"/>
              </p:custDataLst>
            </p:nvPr>
          </p:nvSpPr>
          <p:spPr>
            <a:xfrm>
              <a:off x="6981" y="3420"/>
              <a:ext cx="255" cy="255"/>
            </a:xfrm>
            <a:prstGeom prst="ellipse">
              <a:avLst/>
            </a:prstGeom>
            <a:gradFill>
              <a:gsLst>
                <a:gs pos="100000">
                  <a:srgbClr val="012D86"/>
                </a:gs>
                <a:gs pos="0">
                  <a:srgbClr val="0E255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椭圆 2"/>
            <p:cNvSpPr/>
            <p:nvPr>
              <p:custDataLst>
                <p:tags r:id="rId11"/>
              </p:custDataLst>
            </p:nvPr>
          </p:nvSpPr>
          <p:spPr>
            <a:xfrm>
              <a:off x="7005" y="3438"/>
              <a:ext cx="149" cy="1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23" name="组合 35"/>
          <p:cNvGrpSpPr/>
          <p:nvPr/>
        </p:nvGrpSpPr>
        <p:grpSpPr>
          <a:xfrm>
            <a:off x="3822382" y="6927421"/>
            <a:ext cx="161290" cy="161290"/>
            <a:chOff x="6981" y="3420"/>
            <a:chExt cx="254" cy="254"/>
          </a:xfrm>
        </p:grpSpPr>
        <p:sp>
          <p:nvSpPr>
            <p:cNvPr id="25" name="椭圆 1"/>
            <p:cNvSpPr/>
            <p:nvPr>
              <p:custDataLst>
                <p:tags r:id="rId12"/>
              </p:custDataLst>
            </p:nvPr>
          </p:nvSpPr>
          <p:spPr>
            <a:xfrm>
              <a:off x="6981" y="3420"/>
              <a:ext cx="255" cy="255"/>
            </a:xfrm>
            <a:prstGeom prst="ellipse">
              <a:avLst/>
            </a:prstGeom>
            <a:gradFill>
              <a:gsLst>
                <a:gs pos="100000">
                  <a:srgbClr val="012D86"/>
                </a:gs>
                <a:gs pos="0">
                  <a:srgbClr val="0E255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椭圆 2"/>
            <p:cNvSpPr/>
            <p:nvPr>
              <p:custDataLst>
                <p:tags r:id="rId13"/>
              </p:custDataLst>
            </p:nvPr>
          </p:nvSpPr>
          <p:spPr>
            <a:xfrm>
              <a:off x="7005" y="3438"/>
              <a:ext cx="149" cy="1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6" y="177040"/>
            <a:ext cx="1903413" cy="45999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6350" y="9934189"/>
            <a:ext cx="7788275" cy="543312"/>
            <a:chOff x="-6350" y="9934189"/>
            <a:chExt cx="7788275" cy="543312"/>
          </a:xfrm>
        </p:grpSpPr>
        <p:sp>
          <p:nvSpPr>
            <p:cNvPr id="46" name="任意多边形 45"/>
            <p:cNvSpPr/>
            <p:nvPr/>
          </p:nvSpPr>
          <p:spPr>
            <a:xfrm>
              <a:off x="-6350" y="9934189"/>
              <a:ext cx="7788275" cy="543312"/>
            </a:xfrm>
            <a:custGeom>
              <a:avLst/>
              <a:gdLst>
                <a:gd name="connsiteX0" fmla="*/ 108402 w 7788275"/>
                <a:gd name="connsiteY0" fmla="*/ 0 h 543312"/>
                <a:gd name="connsiteX1" fmla="*/ 7679873 w 7788275"/>
                <a:gd name="connsiteY1" fmla="*/ 0 h 543312"/>
                <a:gd name="connsiteX2" fmla="*/ 7788275 w 7788275"/>
                <a:gd name="connsiteY2" fmla="*/ 108402 h 543312"/>
                <a:gd name="connsiteX3" fmla="*/ 7788275 w 7788275"/>
                <a:gd name="connsiteY3" fmla="*/ 541997 h 543312"/>
                <a:gd name="connsiteX4" fmla="*/ 7788010 w 7788275"/>
                <a:gd name="connsiteY4" fmla="*/ 543312 h 543312"/>
                <a:gd name="connsiteX5" fmla="*/ 266 w 7788275"/>
                <a:gd name="connsiteY5" fmla="*/ 543312 h 543312"/>
                <a:gd name="connsiteX6" fmla="*/ 0 w 7788275"/>
                <a:gd name="connsiteY6" fmla="*/ 541997 h 543312"/>
                <a:gd name="connsiteX7" fmla="*/ 0 w 7788275"/>
                <a:gd name="connsiteY7" fmla="*/ 108402 h 543312"/>
                <a:gd name="connsiteX8" fmla="*/ 108402 w 7788275"/>
                <a:gd name="connsiteY8" fmla="*/ 0 h 54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88275" h="543312">
                  <a:moveTo>
                    <a:pt x="108402" y="0"/>
                  </a:moveTo>
                  <a:lnTo>
                    <a:pt x="7679873" y="0"/>
                  </a:lnTo>
                  <a:cubicBezTo>
                    <a:pt x="7739742" y="0"/>
                    <a:pt x="7788275" y="48533"/>
                    <a:pt x="7788275" y="108402"/>
                  </a:cubicBezTo>
                  <a:lnTo>
                    <a:pt x="7788275" y="541997"/>
                  </a:lnTo>
                  <a:lnTo>
                    <a:pt x="7788010" y="543312"/>
                  </a:lnTo>
                  <a:lnTo>
                    <a:pt x="266" y="543312"/>
                  </a:lnTo>
                  <a:lnTo>
                    <a:pt x="0" y="541997"/>
                  </a:lnTo>
                  <a:lnTo>
                    <a:pt x="0" y="108402"/>
                  </a:lnTo>
                  <a:cubicBezTo>
                    <a:pt x="0" y="48533"/>
                    <a:pt x="48533" y="0"/>
                    <a:pt x="108402" y="0"/>
                  </a:cubicBezTo>
                  <a:close/>
                </a:path>
              </a:pathLst>
            </a:custGeom>
            <a:solidFill>
              <a:srgbClr val="064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-6350" y="9986692"/>
              <a:ext cx="7788275" cy="490808"/>
            </a:xfrm>
            <a:custGeom>
              <a:avLst/>
              <a:gdLst>
                <a:gd name="connsiteX0" fmla="*/ 108402 w 7788275"/>
                <a:gd name="connsiteY0" fmla="*/ 0 h 490808"/>
                <a:gd name="connsiteX1" fmla="*/ 7679873 w 7788275"/>
                <a:gd name="connsiteY1" fmla="*/ 0 h 490808"/>
                <a:gd name="connsiteX2" fmla="*/ 7788275 w 7788275"/>
                <a:gd name="connsiteY2" fmla="*/ 108402 h 490808"/>
                <a:gd name="connsiteX3" fmla="*/ 7788275 w 7788275"/>
                <a:gd name="connsiteY3" fmla="*/ 490808 h 490808"/>
                <a:gd name="connsiteX4" fmla="*/ 0 w 7788275"/>
                <a:gd name="connsiteY4" fmla="*/ 490808 h 490808"/>
                <a:gd name="connsiteX5" fmla="*/ 0 w 7788275"/>
                <a:gd name="connsiteY5" fmla="*/ 108402 h 490808"/>
                <a:gd name="connsiteX6" fmla="*/ 108402 w 7788275"/>
                <a:gd name="connsiteY6" fmla="*/ 0 h 49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8275" h="490808">
                  <a:moveTo>
                    <a:pt x="108402" y="0"/>
                  </a:moveTo>
                  <a:lnTo>
                    <a:pt x="7679873" y="0"/>
                  </a:lnTo>
                  <a:cubicBezTo>
                    <a:pt x="7739742" y="0"/>
                    <a:pt x="7788275" y="48533"/>
                    <a:pt x="7788275" y="108402"/>
                  </a:cubicBezTo>
                  <a:lnTo>
                    <a:pt x="7788275" y="490808"/>
                  </a:lnTo>
                  <a:lnTo>
                    <a:pt x="0" y="490808"/>
                  </a:lnTo>
                  <a:lnTo>
                    <a:pt x="0" y="108402"/>
                  </a:lnTo>
                  <a:cubicBezTo>
                    <a:pt x="0" y="48533"/>
                    <a:pt x="48533" y="0"/>
                    <a:pt x="108402" y="0"/>
                  </a:cubicBezTo>
                  <a:close/>
                </a:path>
              </a:pathLst>
            </a:custGeom>
            <a:solidFill>
              <a:srgbClr val="D6EA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487130" y="10078293"/>
              <a:ext cx="48013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kern="0" spc="-50" dirty="0">
                  <a:solidFill>
                    <a:srgbClr val="04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本资料为华普电力电力有限公司版权所有，未经许可，禁止以任何形式影印或复制如有更新，恕不另行通知！</a:t>
              </a:r>
              <a:endParaRPr lang="zh-CN" altLang="en-US" sz="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093462" y="133589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使用场景</a:t>
            </a:r>
            <a:endParaRPr lang="zh-CN" altLang="en-US" sz="16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093462" y="319552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产品特点</a:t>
            </a:r>
            <a:endParaRPr lang="zh-CN" altLang="en-US" sz="16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093462" y="683910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应用案例</a:t>
            </a:r>
            <a:endParaRPr lang="zh-CN" altLang="en-US" sz="16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3504" y="2017367"/>
            <a:ext cx="159575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a typeface="时尚中黑简体" panose="01010104010101010101" pitchFamily="2" charset="-122"/>
              </a:rPr>
              <a:t>LED</a:t>
            </a:r>
            <a:r>
              <a:rPr lang="zh-CN" altLang="en-US" sz="1400" dirty="0">
                <a:solidFill>
                  <a:schemeClr val="bg1"/>
                </a:solidFill>
                <a:ea typeface="时尚中黑简体" panose="01010104010101010101" pitchFamily="2" charset="-122"/>
              </a:rPr>
              <a:t>太阳能</a:t>
            </a:r>
            <a:r>
              <a: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投光灯</a:t>
            </a:r>
            <a:endParaRPr lang="en-US" altLang="en-US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3781" y="4405554"/>
            <a:ext cx="3699879" cy="8496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53535" y="2882641"/>
            <a:ext cx="3240000" cy="3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153535" y="6647667"/>
            <a:ext cx="3240000" cy="3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97705" y="7221855"/>
            <a:ext cx="2320925" cy="26301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702560" y="1629730"/>
          <a:ext cx="6371845" cy="27884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7840"/>
                <a:gridCol w="3874005"/>
              </a:tblGrid>
              <a:tr h="1394203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altLang="en-US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altLang="en-US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203"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altLang="en-US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图片 20" descr="资源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7788275" cy="840740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2563" y="4565205"/>
            <a:ext cx="6371843" cy="36576"/>
          </a:xfrm>
          <a:prstGeom prst="rect">
            <a:avLst/>
          </a:prstGeom>
        </p:spPr>
      </p:pic>
      <p:grpSp>
        <p:nvGrpSpPr>
          <p:cNvPr id="29" name="组合 35"/>
          <p:cNvGrpSpPr/>
          <p:nvPr/>
        </p:nvGrpSpPr>
        <p:grpSpPr>
          <a:xfrm>
            <a:off x="474027" y="1266507"/>
            <a:ext cx="161290" cy="161290"/>
            <a:chOff x="6981" y="3420"/>
            <a:chExt cx="254" cy="254"/>
          </a:xfrm>
        </p:grpSpPr>
        <p:sp>
          <p:nvSpPr>
            <p:cNvPr id="31" name="椭圆 1"/>
            <p:cNvSpPr/>
            <p:nvPr>
              <p:custDataLst>
                <p:tags r:id="rId5"/>
              </p:custDataLst>
            </p:nvPr>
          </p:nvSpPr>
          <p:spPr>
            <a:xfrm>
              <a:off x="6981" y="3420"/>
              <a:ext cx="255" cy="255"/>
            </a:xfrm>
            <a:prstGeom prst="ellipse">
              <a:avLst/>
            </a:prstGeom>
            <a:gradFill>
              <a:gsLst>
                <a:gs pos="100000">
                  <a:srgbClr val="012D86"/>
                </a:gs>
                <a:gs pos="0">
                  <a:srgbClr val="0E255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椭圆 2"/>
            <p:cNvSpPr/>
            <p:nvPr>
              <p:custDataLst>
                <p:tags r:id="rId6"/>
              </p:custDataLst>
            </p:nvPr>
          </p:nvSpPr>
          <p:spPr>
            <a:xfrm>
              <a:off x="7005" y="3438"/>
              <a:ext cx="149" cy="1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2" name="组合 35"/>
          <p:cNvGrpSpPr/>
          <p:nvPr/>
        </p:nvGrpSpPr>
        <p:grpSpPr>
          <a:xfrm>
            <a:off x="459422" y="4793932"/>
            <a:ext cx="161290" cy="161290"/>
            <a:chOff x="6981" y="3420"/>
            <a:chExt cx="254" cy="254"/>
          </a:xfrm>
        </p:grpSpPr>
        <p:sp>
          <p:nvSpPr>
            <p:cNvPr id="3" name="椭圆 1"/>
            <p:cNvSpPr/>
            <p:nvPr>
              <p:custDataLst>
                <p:tags r:id="rId7"/>
              </p:custDataLst>
            </p:nvPr>
          </p:nvSpPr>
          <p:spPr>
            <a:xfrm>
              <a:off x="6981" y="3420"/>
              <a:ext cx="255" cy="255"/>
            </a:xfrm>
            <a:prstGeom prst="ellipse">
              <a:avLst/>
            </a:prstGeom>
            <a:gradFill>
              <a:gsLst>
                <a:gs pos="100000">
                  <a:srgbClr val="012D86"/>
                </a:gs>
                <a:gs pos="0">
                  <a:srgbClr val="0E255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椭圆 2"/>
            <p:cNvSpPr/>
            <p:nvPr>
              <p:custDataLst>
                <p:tags r:id="rId8"/>
              </p:custDataLst>
            </p:nvPr>
          </p:nvSpPr>
          <p:spPr>
            <a:xfrm>
              <a:off x="7005" y="3438"/>
              <a:ext cx="149" cy="1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26" name="组合 25"/>
          <p:cNvGrpSpPr/>
          <p:nvPr/>
        </p:nvGrpSpPr>
        <p:grpSpPr>
          <a:xfrm>
            <a:off x="-6350" y="9934189"/>
            <a:ext cx="7788275" cy="543312"/>
            <a:chOff x="-6350" y="9934189"/>
            <a:chExt cx="7788275" cy="543312"/>
          </a:xfrm>
        </p:grpSpPr>
        <p:sp>
          <p:nvSpPr>
            <p:cNvPr id="27" name="任意多边形 26"/>
            <p:cNvSpPr/>
            <p:nvPr/>
          </p:nvSpPr>
          <p:spPr>
            <a:xfrm>
              <a:off x="-6350" y="9934189"/>
              <a:ext cx="7788275" cy="543312"/>
            </a:xfrm>
            <a:custGeom>
              <a:avLst/>
              <a:gdLst>
                <a:gd name="connsiteX0" fmla="*/ 108402 w 7788275"/>
                <a:gd name="connsiteY0" fmla="*/ 0 h 543312"/>
                <a:gd name="connsiteX1" fmla="*/ 7679873 w 7788275"/>
                <a:gd name="connsiteY1" fmla="*/ 0 h 543312"/>
                <a:gd name="connsiteX2" fmla="*/ 7788275 w 7788275"/>
                <a:gd name="connsiteY2" fmla="*/ 108402 h 543312"/>
                <a:gd name="connsiteX3" fmla="*/ 7788275 w 7788275"/>
                <a:gd name="connsiteY3" fmla="*/ 541997 h 543312"/>
                <a:gd name="connsiteX4" fmla="*/ 7788010 w 7788275"/>
                <a:gd name="connsiteY4" fmla="*/ 543312 h 543312"/>
                <a:gd name="connsiteX5" fmla="*/ 266 w 7788275"/>
                <a:gd name="connsiteY5" fmla="*/ 543312 h 543312"/>
                <a:gd name="connsiteX6" fmla="*/ 0 w 7788275"/>
                <a:gd name="connsiteY6" fmla="*/ 541997 h 543312"/>
                <a:gd name="connsiteX7" fmla="*/ 0 w 7788275"/>
                <a:gd name="connsiteY7" fmla="*/ 108402 h 543312"/>
                <a:gd name="connsiteX8" fmla="*/ 108402 w 7788275"/>
                <a:gd name="connsiteY8" fmla="*/ 0 h 54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88275" h="543312">
                  <a:moveTo>
                    <a:pt x="108402" y="0"/>
                  </a:moveTo>
                  <a:lnTo>
                    <a:pt x="7679873" y="0"/>
                  </a:lnTo>
                  <a:cubicBezTo>
                    <a:pt x="7739742" y="0"/>
                    <a:pt x="7788275" y="48533"/>
                    <a:pt x="7788275" y="108402"/>
                  </a:cubicBezTo>
                  <a:lnTo>
                    <a:pt x="7788275" y="541997"/>
                  </a:lnTo>
                  <a:lnTo>
                    <a:pt x="7788010" y="543312"/>
                  </a:lnTo>
                  <a:lnTo>
                    <a:pt x="266" y="543312"/>
                  </a:lnTo>
                  <a:lnTo>
                    <a:pt x="0" y="541997"/>
                  </a:lnTo>
                  <a:lnTo>
                    <a:pt x="0" y="108402"/>
                  </a:lnTo>
                  <a:cubicBezTo>
                    <a:pt x="0" y="48533"/>
                    <a:pt x="48533" y="0"/>
                    <a:pt x="108402" y="0"/>
                  </a:cubicBezTo>
                  <a:close/>
                </a:path>
              </a:pathLst>
            </a:custGeom>
            <a:solidFill>
              <a:srgbClr val="064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350" y="9986692"/>
              <a:ext cx="7788275" cy="490808"/>
            </a:xfrm>
            <a:custGeom>
              <a:avLst/>
              <a:gdLst>
                <a:gd name="connsiteX0" fmla="*/ 108402 w 7788275"/>
                <a:gd name="connsiteY0" fmla="*/ 0 h 490808"/>
                <a:gd name="connsiteX1" fmla="*/ 7679873 w 7788275"/>
                <a:gd name="connsiteY1" fmla="*/ 0 h 490808"/>
                <a:gd name="connsiteX2" fmla="*/ 7788275 w 7788275"/>
                <a:gd name="connsiteY2" fmla="*/ 108402 h 490808"/>
                <a:gd name="connsiteX3" fmla="*/ 7788275 w 7788275"/>
                <a:gd name="connsiteY3" fmla="*/ 490808 h 490808"/>
                <a:gd name="connsiteX4" fmla="*/ 0 w 7788275"/>
                <a:gd name="connsiteY4" fmla="*/ 490808 h 490808"/>
                <a:gd name="connsiteX5" fmla="*/ 0 w 7788275"/>
                <a:gd name="connsiteY5" fmla="*/ 108402 h 490808"/>
                <a:gd name="connsiteX6" fmla="*/ 108402 w 7788275"/>
                <a:gd name="connsiteY6" fmla="*/ 0 h 49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8275" h="490808">
                  <a:moveTo>
                    <a:pt x="108402" y="0"/>
                  </a:moveTo>
                  <a:lnTo>
                    <a:pt x="7679873" y="0"/>
                  </a:lnTo>
                  <a:cubicBezTo>
                    <a:pt x="7739742" y="0"/>
                    <a:pt x="7788275" y="48533"/>
                    <a:pt x="7788275" y="108402"/>
                  </a:cubicBezTo>
                  <a:lnTo>
                    <a:pt x="7788275" y="490808"/>
                  </a:lnTo>
                  <a:lnTo>
                    <a:pt x="0" y="490808"/>
                  </a:lnTo>
                  <a:lnTo>
                    <a:pt x="0" y="108402"/>
                  </a:lnTo>
                  <a:cubicBezTo>
                    <a:pt x="0" y="48533"/>
                    <a:pt x="48533" y="0"/>
                    <a:pt x="108402" y="0"/>
                  </a:cubicBezTo>
                  <a:close/>
                </a:path>
              </a:pathLst>
            </a:custGeom>
            <a:solidFill>
              <a:srgbClr val="D6EA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487130" y="10078293"/>
              <a:ext cx="48013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kern="0" spc="-50" dirty="0">
                  <a:solidFill>
                    <a:srgbClr val="04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本资料为华普电力电力有限公司版权所有，未经许可，禁止以任何形式影印或复制如有更新，恕不另行通知！</a:t>
              </a:r>
              <a:endParaRPr lang="zh-CN" altLang="en-US" sz="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79196" y="468343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产品参数</a:t>
            </a:r>
            <a:endParaRPr lang="zh-CN" altLang="en-US" sz="16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79196" y="1162305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产品图片及安装方式</a:t>
            </a:r>
            <a:endParaRPr lang="zh-CN" altLang="en-US" sz="16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6" y="177040"/>
            <a:ext cx="1903413" cy="4599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3114677"/>
            <a:ext cx="3748088" cy="1185479"/>
          </a:xfrm>
          <a:prstGeom prst="rect">
            <a:avLst/>
          </a:prstGeom>
        </p:spPr>
      </p:pic>
      <p:grpSp>
        <p:nvGrpSpPr>
          <p:cNvPr id="5" name="object 35"/>
          <p:cNvGrpSpPr/>
          <p:nvPr/>
        </p:nvGrpSpPr>
        <p:grpSpPr>
          <a:xfrm>
            <a:off x="833755" y="2075180"/>
            <a:ext cx="2206625" cy="1802130"/>
            <a:chOff x="8125610" y="1186657"/>
            <a:chExt cx="2990215" cy="2249170"/>
          </a:xfrm>
        </p:grpSpPr>
        <p:pic>
          <p:nvPicPr>
            <p:cNvPr id="7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25610" y="2134616"/>
              <a:ext cx="503906" cy="107147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29320" y="1186657"/>
              <a:ext cx="1897272" cy="211023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52595" y="1755580"/>
              <a:ext cx="2063127" cy="1679732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07130" y="1642745"/>
            <a:ext cx="2503805" cy="1343025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773745" y="5048730"/>
          <a:ext cx="6301293" cy="59334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37931"/>
                <a:gridCol w="1415630"/>
                <a:gridCol w="1361872"/>
                <a:gridCol w="1361872"/>
                <a:gridCol w="1423988"/>
              </a:tblGrid>
              <a:tr h="370840">
                <a:tc>
                  <a:txBody>
                    <a:bodyPr/>
                    <a:p>
                      <a:pPr algn="ctr"/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型号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n-US"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HPG3305</a:t>
                      </a: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-</a:t>
                      </a:r>
                      <a:r>
                        <a:rPr lang="en-US"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10</a:t>
                      </a:r>
                      <a:r>
                        <a:rPr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0</a:t>
                      </a:r>
                      <a:r>
                        <a:rPr lang="en-US"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W</a:t>
                      </a:r>
                      <a:endParaRPr lang="en-US" sz="800" spc="-25" dirty="0">
                        <a:solidFill>
                          <a:srgbClr val="595857"/>
                        </a:solidFill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445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n-US"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HPG3305</a:t>
                      </a: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-</a:t>
                      </a:r>
                      <a:r>
                        <a:rPr lang="en-US"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20</a:t>
                      </a:r>
                      <a:r>
                        <a:rPr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0</a:t>
                      </a:r>
                      <a:r>
                        <a:rPr lang="en-US"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W</a:t>
                      </a:r>
                      <a:endParaRPr lang="en-US" sz="800" spc="-25" dirty="0">
                        <a:solidFill>
                          <a:srgbClr val="595857"/>
                        </a:solidFill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445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n-US"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HPG3305</a:t>
                      </a: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-</a:t>
                      </a:r>
                      <a:r>
                        <a:rPr lang="en-US"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30</a:t>
                      </a:r>
                      <a:r>
                        <a:rPr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0</a:t>
                      </a:r>
                      <a:r>
                        <a:rPr lang="en-US"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W</a:t>
                      </a:r>
                      <a:endParaRPr lang="en-US" sz="800" spc="-25" dirty="0">
                        <a:solidFill>
                          <a:srgbClr val="595857"/>
                        </a:solidFill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445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n-US"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HPG3305</a:t>
                      </a: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-</a:t>
                      </a:r>
                      <a:r>
                        <a:rPr lang="en-US"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40</a:t>
                      </a:r>
                      <a:r>
                        <a:rPr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0</a:t>
                      </a:r>
                      <a:r>
                        <a:rPr lang="en-US"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W</a:t>
                      </a:r>
                      <a:endParaRPr lang="en-US" sz="800" spc="-25" dirty="0">
                        <a:solidFill>
                          <a:srgbClr val="595857"/>
                        </a:solidFill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445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灯体材质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压铸铝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318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压铸铝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318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压铸铝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318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压铸铝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318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透镜材质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PC抗UV</a:t>
                      </a:r>
                      <a:r>
                        <a:rPr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加防⽕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255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PC抗UV</a:t>
                      </a:r>
                      <a:r>
                        <a:rPr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加防⽕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255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PC抗UV</a:t>
                      </a:r>
                      <a:r>
                        <a:rPr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加防⽕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255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PC抗UV</a:t>
                      </a:r>
                      <a:r>
                        <a:rPr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加防⽕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255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灯体尺寸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800" b="0" dirty="0"/>
                        <a:t>190x180x43mm</a:t>
                      </a:r>
                      <a:endParaRPr lang="zh-CN" altLang="en-US" sz="800" b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800" b="0" dirty="0"/>
                        <a:t>218x226x43mm</a:t>
                      </a:r>
                      <a:endParaRPr lang="zh-CN" altLang="en-US" sz="800" b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800" b="0" dirty="0"/>
                        <a:t>269x285x45mm</a:t>
                      </a:r>
                      <a:endParaRPr lang="zh-CN" altLang="en-US" sz="800" b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800" b="0" dirty="0"/>
                        <a:t>293x347x44mm</a:t>
                      </a:r>
                      <a:endParaRPr lang="zh-CN" altLang="en-US" sz="800" b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灯珠数量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en-US" sz="800" spc="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38</a:t>
                      </a:r>
                      <a:r>
                        <a:rPr sz="800" spc="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颗 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SMD</a:t>
                      </a:r>
                      <a:r>
                        <a:rPr lang="en-US"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5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0</a:t>
                      </a:r>
                      <a:r>
                        <a:rPr lang="en-US"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5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0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001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en-US" sz="800" spc="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58</a:t>
                      </a:r>
                      <a:r>
                        <a:rPr sz="800" spc="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颗 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SMD</a:t>
                      </a:r>
                      <a:r>
                        <a:rPr lang="en-US"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5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0</a:t>
                      </a:r>
                      <a:r>
                        <a:rPr lang="en-US"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5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0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001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en-US" sz="800" spc="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118</a:t>
                      </a:r>
                      <a:r>
                        <a:rPr sz="800" spc="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颗 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SMD</a:t>
                      </a:r>
                      <a:r>
                        <a:rPr lang="en-US"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5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0</a:t>
                      </a:r>
                      <a:r>
                        <a:rPr lang="en-US"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5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0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001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en-US" sz="800" spc="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178</a:t>
                      </a:r>
                      <a:r>
                        <a:rPr sz="800" spc="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颗 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SMD</a:t>
                      </a:r>
                      <a:r>
                        <a:rPr lang="en-US"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5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0</a:t>
                      </a:r>
                      <a:r>
                        <a:rPr lang="en-US"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5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0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8001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光伏板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17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单晶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（6V）/</a:t>
                      </a:r>
                      <a:r>
                        <a:rPr lang="en-US"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8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W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810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17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单晶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（6V）/</a:t>
                      </a:r>
                      <a:r>
                        <a:rPr lang="en-US"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15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W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810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17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单晶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（6V）/</a:t>
                      </a:r>
                      <a:r>
                        <a:rPr lang="en-US"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20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W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810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17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单晶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（6V）/</a:t>
                      </a:r>
                      <a:r>
                        <a:rPr lang="en-US"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25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W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810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色温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30</a:t>
                      </a: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00K-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7000K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620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30</a:t>
                      </a: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00K-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7000K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620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30</a:t>
                      </a: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00K-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7000K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620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30</a:t>
                      </a: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00K-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7000K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620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充电时间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有效光照4-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6</a:t>
                      </a:r>
                      <a:r>
                        <a:rPr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⼩时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493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有效光照4-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6</a:t>
                      </a:r>
                      <a:r>
                        <a:rPr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⼩时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493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有效光照4-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6</a:t>
                      </a:r>
                      <a:r>
                        <a:rPr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⼩时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493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有效光照4-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6</a:t>
                      </a:r>
                      <a:r>
                        <a:rPr sz="800" spc="-2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⼩时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493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放点时间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3-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5</a:t>
                      </a:r>
                      <a:r>
                        <a:rPr sz="800" spc="-1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个阴⾬天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429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3-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5</a:t>
                      </a:r>
                      <a:r>
                        <a:rPr sz="800" spc="-1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个阴⾬天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429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3-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5</a:t>
                      </a:r>
                      <a:r>
                        <a:rPr sz="800" spc="-1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个阴⾬天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429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3-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5</a:t>
                      </a:r>
                      <a:r>
                        <a:rPr sz="800" spc="-1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个阴⾬天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429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雷达感应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spc="-5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是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302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spc="-5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是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302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spc="-5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是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302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spc="-5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是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302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产品特点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spc="-1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智能光控+开关按键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239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spc="-1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智能光控+开关按键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239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spc="-1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智能光控+开关按键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239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spc="-15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智能光控+开关按键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239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防水等级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IP6</a:t>
                      </a:r>
                      <a:r>
                        <a:rPr lang="en-US"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6</a:t>
                      </a:r>
                      <a:endParaRPr lang="en-US" sz="800" spc="-20" dirty="0">
                        <a:solidFill>
                          <a:srgbClr val="595857"/>
                        </a:solidFill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112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IP6</a:t>
                      </a:r>
                      <a:r>
                        <a:rPr lang="en-US"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6</a:t>
                      </a:r>
                      <a:endParaRPr lang="en-US" sz="800" spc="-20" dirty="0">
                        <a:solidFill>
                          <a:srgbClr val="595857"/>
                        </a:solidFill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112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IP6</a:t>
                      </a:r>
                      <a:r>
                        <a:rPr lang="en-US"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6</a:t>
                      </a:r>
                      <a:endParaRPr lang="en-US" sz="800" spc="-20" dirty="0">
                        <a:solidFill>
                          <a:srgbClr val="595857"/>
                        </a:solidFill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112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IP6</a:t>
                      </a:r>
                      <a:r>
                        <a:rPr lang="en-US" sz="800" spc="-2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6</a:t>
                      </a:r>
                      <a:endParaRPr lang="en-US" sz="800" spc="-20" dirty="0">
                        <a:solidFill>
                          <a:srgbClr val="595857"/>
                        </a:solidFill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71120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lang="zh-CN" altLang="en-US" sz="800" b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光效</a:t>
                      </a:r>
                      <a:endParaRPr lang="zh-CN" altLang="en-US" sz="800" b="1" kern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1</a:t>
                      </a:r>
                      <a:r>
                        <a:rPr lang="en-US"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5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</a:rPr>
                        <a:t>0LM/W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6921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1</a:t>
                      </a:r>
                      <a:r>
                        <a:rPr lang="en-US"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5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0LM/W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6921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1</a:t>
                      </a:r>
                      <a:r>
                        <a:rPr lang="en-US"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5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0LM/W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6921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44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1</a:t>
                      </a:r>
                      <a:r>
                        <a:rPr lang="en-US"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5</a:t>
                      </a:r>
                      <a:r>
                        <a:rPr sz="800" spc="-10" dirty="0">
                          <a:solidFill>
                            <a:srgbClr val="595857"/>
                          </a:solidFill>
                          <a:latin typeface="Noto Sans CJK JP Regular" panose="020B0500000000000000" charset="-122"/>
                          <a:cs typeface="Noto Sans CJK JP Regular" panose="020B0500000000000000" charset="-122"/>
                          <a:sym typeface="+mn-ea"/>
                        </a:rPr>
                        <a:t>0LM/W</a:t>
                      </a:r>
                      <a:endParaRPr sz="800">
                        <a:latin typeface="Noto Sans CJK JP Regular" panose="020B0500000000000000" charset="-122"/>
                        <a:cs typeface="Noto Sans CJK JP Regular" panose="020B0500000000000000" charset="-122"/>
                      </a:endParaRPr>
                    </a:p>
                  </a:txBody>
                  <a:tcPr marL="0" marR="0" marT="69215" marB="0" anchor="ctr" anchorCtr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 descr="资源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7788275" cy="840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6" y="177040"/>
            <a:ext cx="1903413" cy="45999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6350" y="9934189"/>
            <a:ext cx="7788275" cy="543312"/>
            <a:chOff x="-6350" y="9934189"/>
            <a:chExt cx="7788275" cy="543312"/>
          </a:xfrm>
        </p:grpSpPr>
        <p:sp>
          <p:nvSpPr>
            <p:cNvPr id="5" name="任意多边形 26"/>
            <p:cNvSpPr/>
            <p:nvPr/>
          </p:nvSpPr>
          <p:spPr>
            <a:xfrm>
              <a:off x="-6350" y="9934189"/>
              <a:ext cx="7788275" cy="543312"/>
            </a:xfrm>
            <a:custGeom>
              <a:avLst/>
              <a:gdLst>
                <a:gd name="connsiteX0" fmla="*/ 108402 w 7788275"/>
                <a:gd name="connsiteY0" fmla="*/ 0 h 543312"/>
                <a:gd name="connsiteX1" fmla="*/ 7679873 w 7788275"/>
                <a:gd name="connsiteY1" fmla="*/ 0 h 543312"/>
                <a:gd name="connsiteX2" fmla="*/ 7788275 w 7788275"/>
                <a:gd name="connsiteY2" fmla="*/ 108402 h 543312"/>
                <a:gd name="connsiteX3" fmla="*/ 7788275 w 7788275"/>
                <a:gd name="connsiteY3" fmla="*/ 541997 h 543312"/>
                <a:gd name="connsiteX4" fmla="*/ 7788010 w 7788275"/>
                <a:gd name="connsiteY4" fmla="*/ 543312 h 543312"/>
                <a:gd name="connsiteX5" fmla="*/ 266 w 7788275"/>
                <a:gd name="connsiteY5" fmla="*/ 543312 h 543312"/>
                <a:gd name="connsiteX6" fmla="*/ 0 w 7788275"/>
                <a:gd name="connsiteY6" fmla="*/ 541997 h 543312"/>
                <a:gd name="connsiteX7" fmla="*/ 0 w 7788275"/>
                <a:gd name="connsiteY7" fmla="*/ 108402 h 543312"/>
                <a:gd name="connsiteX8" fmla="*/ 108402 w 7788275"/>
                <a:gd name="connsiteY8" fmla="*/ 0 h 54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88275" h="543312">
                  <a:moveTo>
                    <a:pt x="108402" y="0"/>
                  </a:moveTo>
                  <a:lnTo>
                    <a:pt x="7679873" y="0"/>
                  </a:lnTo>
                  <a:cubicBezTo>
                    <a:pt x="7739742" y="0"/>
                    <a:pt x="7788275" y="48533"/>
                    <a:pt x="7788275" y="108402"/>
                  </a:cubicBezTo>
                  <a:lnTo>
                    <a:pt x="7788275" y="541997"/>
                  </a:lnTo>
                  <a:lnTo>
                    <a:pt x="7788010" y="543312"/>
                  </a:lnTo>
                  <a:lnTo>
                    <a:pt x="266" y="543312"/>
                  </a:lnTo>
                  <a:lnTo>
                    <a:pt x="0" y="541997"/>
                  </a:lnTo>
                  <a:lnTo>
                    <a:pt x="0" y="108402"/>
                  </a:lnTo>
                  <a:cubicBezTo>
                    <a:pt x="0" y="48533"/>
                    <a:pt x="48533" y="0"/>
                    <a:pt x="108402" y="0"/>
                  </a:cubicBezTo>
                  <a:close/>
                </a:path>
              </a:pathLst>
            </a:custGeom>
            <a:solidFill>
              <a:srgbClr val="064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27"/>
            <p:cNvSpPr/>
            <p:nvPr/>
          </p:nvSpPr>
          <p:spPr>
            <a:xfrm>
              <a:off x="-6350" y="9986692"/>
              <a:ext cx="7788275" cy="490808"/>
            </a:xfrm>
            <a:custGeom>
              <a:avLst/>
              <a:gdLst>
                <a:gd name="connsiteX0" fmla="*/ 108402 w 7788275"/>
                <a:gd name="connsiteY0" fmla="*/ 0 h 490808"/>
                <a:gd name="connsiteX1" fmla="*/ 7679873 w 7788275"/>
                <a:gd name="connsiteY1" fmla="*/ 0 h 490808"/>
                <a:gd name="connsiteX2" fmla="*/ 7788275 w 7788275"/>
                <a:gd name="connsiteY2" fmla="*/ 108402 h 490808"/>
                <a:gd name="connsiteX3" fmla="*/ 7788275 w 7788275"/>
                <a:gd name="connsiteY3" fmla="*/ 490808 h 490808"/>
                <a:gd name="connsiteX4" fmla="*/ 0 w 7788275"/>
                <a:gd name="connsiteY4" fmla="*/ 490808 h 490808"/>
                <a:gd name="connsiteX5" fmla="*/ 0 w 7788275"/>
                <a:gd name="connsiteY5" fmla="*/ 108402 h 490808"/>
                <a:gd name="connsiteX6" fmla="*/ 108402 w 7788275"/>
                <a:gd name="connsiteY6" fmla="*/ 0 h 49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8275" h="490808">
                  <a:moveTo>
                    <a:pt x="108402" y="0"/>
                  </a:moveTo>
                  <a:lnTo>
                    <a:pt x="7679873" y="0"/>
                  </a:lnTo>
                  <a:cubicBezTo>
                    <a:pt x="7739742" y="0"/>
                    <a:pt x="7788275" y="48533"/>
                    <a:pt x="7788275" y="108402"/>
                  </a:cubicBezTo>
                  <a:lnTo>
                    <a:pt x="7788275" y="490808"/>
                  </a:lnTo>
                  <a:lnTo>
                    <a:pt x="0" y="490808"/>
                  </a:lnTo>
                  <a:lnTo>
                    <a:pt x="0" y="108402"/>
                  </a:lnTo>
                  <a:cubicBezTo>
                    <a:pt x="0" y="48533"/>
                    <a:pt x="48533" y="0"/>
                    <a:pt x="108402" y="0"/>
                  </a:cubicBezTo>
                  <a:close/>
                </a:path>
              </a:pathLst>
            </a:custGeom>
            <a:solidFill>
              <a:srgbClr val="D6EA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87130" y="10078293"/>
              <a:ext cx="48013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kern="0" spc="-50" dirty="0">
                  <a:solidFill>
                    <a:srgbClr val="04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本资料为华普电力电力有限公司版权所有，未经许可，禁止以任何形式影印或复制如有更新，恕不另行通知！</a:t>
              </a:r>
              <a:endParaRPr lang="zh-CN" altLang="en-US" sz="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 35"/>
          <p:cNvGrpSpPr/>
          <p:nvPr/>
        </p:nvGrpSpPr>
        <p:grpSpPr>
          <a:xfrm>
            <a:off x="459422" y="1006932"/>
            <a:ext cx="161290" cy="161290"/>
            <a:chOff x="6981" y="3420"/>
            <a:chExt cx="254" cy="254"/>
          </a:xfrm>
        </p:grpSpPr>
        <p:sp>
          <p:nvSpPr>
            <p:cNvPr id="12" name="椭圆 1"/>
            <p:cNvSpPr/>
            <p:nvPr>
              <p:custDataLst>
                <p:tags r:id="rId5"/>
              </p:custDataLst>
            </p:nvPr>
          </p:nvSpPr>
          <p:spPr>
            <a:xfrm>
              <a:off x="6981" y="3420"/>
              <a:ext cx="255" cy="255"/>
            </a:xfrm>
            <a:prstGeom prst="ellipse">
              <a:avLst/>
            </a:prstGeom>
            <a:gradFill>
              <a:gsLst>
                <a:gs pos="100000">
                  <a:srgbClr val="012D86"/>
                </a:gs>
                <a:gs pos="0">
                  <a:srgbClr val="0E255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椭圆 2"/>
            <p:cNvSpPr/>
            <p:nvPr>
              <p:custDataLst>
                <p:tags r:id="rId6"/>
              </p:custDataLst>
            </p:nvPr>
          </p:nvSpPr>
          <p:spPr>
            <a:xfrm>
              <a:off x="7005" y="3438"/>
              <a:ext cx="149" cy="1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" name="文本框 13"/>
          <p:cNvSpPr txBox="1"/>
          <p:nvPr/>
        </p:nvSpPr>
        <p:spPr>
          <a:xfrm>
            <a:off x="679196" y="896437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配光曲线</a:t>
            </a:r>
            <a:endParaRPr lang="zh-CN" altLang="en-US" sz="16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41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153" y="2554795"/>
            <a:ext cx="6371843" cy="36576"/>
          </a:xfrm>
          <a:prstGeom prst="rect">
            <a:avLst/>
          </a:prstGeom>
        </p:spPr>
      </p:pic>
      <p:sp>
        <p:nvSpPr>
          <p:cNvPr id="10" name="textbox 46"/>
          <p:cNvSpPr/>
          <p:nvPr/>
        </p:nvSpPr>
        <p:spPr>
          <a:xfrm>
            <a:off x="538733" y="9096224"/>
            <a:ext cx="6371843" cy="720090"/>
          </a:xfrm>
          <a:prstGeom prst="rect">
            <a:avLst/>
          </a:prstGeom>
        </p:spPr>
        <p:txBody>
          <a:bodyPr vert="horz" wrap="square" lIns="0" tIns="0" rIns="0" bIns="0"/>
          <a:p>
            <a:pPr rtl="0" eaLnBrk="0">
              <a:lnSpc>
                <a:spcPct val="79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" indent="96520" rtl="0" eaLnBrk="0">
              <a:lnSpc>
                <a:spcPct val="116000"/>
              </a:lnSpc>
            </a:pPr>
            <a:r>
              <a:rPr sz="900" kern="0" spc="-40" dirty="0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我公司智能产品实行在质保期内出现任何故障（非人为故障</a:t>
            </a:r>
            <a:r>
              <a:rPr sz="900" kern="0" spc="-200" dirty="0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），</a:t>
            </a:r>
            <a:r>
              <a:rPr sz="900" kern="0" spc="-40" dirty="0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由本公司负责免费维修。质</a:t>
            </a:r>
            <a:r>
              <a:rPr sz="900" kern="0" spc="-50" dirty="0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保期以外，出现任何故障，</a:t>
            </a:r>
            <a:r>
              <a:rPr sz="900" kern="0" spc="0" dirty="0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sz="900" kern="0" spc="-40" dirty="0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由本公司负责维修，维修费只收</a:t>
            </a:r>
            <a:r>
              <a:rPr sz="900" kern="0" spc="-50" dirty="0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取材料成本费用。</a:t>
            </a:r>
            <a:endParaRPr lang="en-US" altLang="en-US" sz="9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rtl="0" eaLnBrk="0">
              <a:lnSpc>
                <a:spcPct val="128000"/>
              </a:lnSpc>
            </a:pPr>
            <a:endParaRPr lang="en-US" altLang="en-US" sz="3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indent="214630" rtl="0" eaLnBrk="0">
              <a:lnSpc>
                <a:spcPct val="116000"/>
              </a:lnSpc>
              <a:spcBef>
                <a:spcPts val="0"/>
              </a:spcBef>
            </a:pPr>
            <a:r>
              <a:rPr sz="900" kern="0" spc="-30" dirty="0" err="1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公司在国内各中心城市设有办事处，您可与就近的任何一个办事处联系，也可直接与公司顾客中心联系，</a:t>
            </a:r>
            <a:r>
              <a:rPr sz="900" kern="0" spc="-40" dirty="0" err="1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我们将为您提供优质快捷</a:t>
            </a:r>
            <a:r>
              <a:rPr sz="900" kern="0" spc="-60" dirty="0" err="1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的服务</a:t>
            </a:r>
            <a:r>
              <a:rPr sz="900" kern="0" spc="-60" dirty="0">
                <a:solidFill>
                  <a:srgbClr val="04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。</a:t>
            </a:r>
            <a:endParaRPr lang="en-US" altLang="en-US" sz="9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35"/>
          <p:cNvGrpSpPr/>
          <p:nvPr/>
        </p:nvGrpSpPr>
        <p:grpSpPr>
          <a:xfrm>
            <a:off x="428942" y="8728571"/>
            <a:ext cx="161290" cy="161290"/>
            <a:chOff x="6981" y="3420"/>
            <a:chExt cx="254" cy="254"/>
          </a:xfrm>
        </p:grpSpPr>
        <p:sp>
          <p:nvSpPr>
            <p:cNvPr id="22" name="椭圆 1"/>
            <p:cNvSpPr/>
            <p:nvPr>
              <p:custDataLst>
                <p:tags r:id="rId8"/>
              </p:custDataLst>
            </p:nvPr>
          </p:nvSpPr>
          <p:spPr>
            <a:xfrm>
              <a:off x="6981" y="3420"/>
              <a:ext cx="255" cy="255"/>
            </a:xfrm>
            <a:prstGeom prst="ellipse">
              <a:avLst/>
            </a:prstGeom>
            <a:gradFill>
              <a:gsLst>
                <a:gs pos="100000">
                  <a:srgbClr val="012D86"/>
                </a:gs>
                <a:gs pos="0">
                  <a:srgbClr val="0E255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椭圆 2"/>
            <p:cNvSpPr/>
            <p:nvPr>
              <p:custDataLst>
                <p:tags r:id="rId9"/>
              </p:custDataLst>
            </p:nvPr>
          </p:nvSpPr>
          <p:spPr>
            <a:xfrm>
              <a:off x="7005" y="3438"/>
              <a:ext cx="149" cy="1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8" name="文本框 27"/>
          <p:cNvSpPr txBox="1"/>
          <p:nvPr/>
        </p:nvSpPr>
        <p:spPr>
          <a:xfrm>
            <a:off x="599186" y="865333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售后服务</a:t>
            </a:r>
            <a:endParaRPr lang="zh-CN" altLang="en-US" sz="16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29" name="组合 35"/>
          <p:cNvGrpSpPr/>
          <p:nvPr/>
        </p:nvGrpSpPr>
        <p:grpSpPr>
          <a:xfrm>
            <a:off x="444182" y="2752366"/>
            <a:ext cx="161290" cy="161290"/>
            <a:chOff x="6981" y="3420"/>
            <a:chExt cx="254" cy="254"/>
          </a:xfrm>
        </p:grpSpPr>
        <p:sp>
          <p:nvSpPr>
            <p:cNvPr id="30" name="椭圆 1"/>
            <p:cNvSpPr/>
            <p:nvPr>
              <p:custDataLst>
                <p:tags r:id="rId10"/>
              </p:custDataLst>
            </p:nvPr>
          </p:nvSpPr>
          <p:spPr>
            <a:xfrm>
              <a:off x="6981" y="3420"/>
              <a:ext cx="255" cy="255"/>
            </a:xfrm>
            <a:prstGeom prst="ellipse">
              <a:avLst/>
            </a:prstGeom>
            <a:gradFill>
              <a:gsLst>
                <a:gs pos="100000">
                  <a:srgbClr val="012D86"/>
                </a:gs>
                <a:gs pos="0">
                  <a:srgbClr val="0E255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椭圆 2"/>
            <p:cNvSpPr/>
            <p:nvPr>
              <p:custDataLst>
                <p:tags r:id="rId11"/>
              </p:custDataLst>
            </p:nvPr>
          </p:nvSpPr>
          <p:spPr>
            <a:xfrm>
              <a:off x="7005" y="3438"/>
              <a:ext cx="149" cy="1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3" name="文本框 32"/>
          <p:cNvSpPr txBox="1"/>
          <p:nvPr/>
        </p:nvSpPr>
        <p:spPr>
          <a:xfrm>
            <a:off x="648716" y="266473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安装说明</a:t>
            </a:r>
            <a:endParaRPr lang="zh-CN" altLang="en-US" sz="1600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aphicFrame>
        <p:nvGraphicFramePr>
          <p:cNvPr id="35" name="表格 34"/>
          <p:cNvGraphicFramePr>
            <a:graphicFrameLocks noGrp="1"/>
          </p:cNvGraphicFramePr>
          <p:nvPr/>
        </p:nvGraphicFramePr>
        <p:xfrm>
          <a:off x="444182" y="3003736"/>
          <a:ext cx="6599744" cy="5545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8"/>
                <a:gridCol w="744159"/>
                <a:gridCol w="317989"/>
                <a:gridCol w="1964775"/>
                <a:gridCol w="3224473"/>
              </a:tblGrid>
              <a:tr h="278046">
                <a:tc gridSpan="5">
                  <a:txBody>
                    <a:bodyPr/>
                    <a:p>
                      <a:pPr algn="l"/>
                      <a:r>
                        <a:rPr lang="zh-CN" altLang="en-US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为了保障安全施工，请在各项工作开始前一定要确认如下重要事项！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27025">
                <a:tc gridSpan="4">
                  <a:txBody>
                    <a:bodyPr/>
                    <a:p>
                      <a:pPr algn="l"/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警告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错误使用的话，有可能会导致人身事故。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注意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错误使用的话，可能会导致物质损害。         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 gridSpan="4">
                  <a:txBody>
                    <a:bodyPr/>
                    <a:p>
                      <a:pPr algn="l"/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: 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禁止事項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: 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遵守事項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9078">
                <a:tc>
                  <a:txBody>
                    <a:bodyPr/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灯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具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布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线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警告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/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p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此产品为常用环境的专用灯具，下列使用环境条件不可使用。（掉落・触电・火灾的 </a:t>
                      </a:r>
                      <a:endParaRPr lang="ja-JP" altLang="en-US" sz="1100" dirty="0"/>
                    </a:p>
                    <a:p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风险）</a:t>
                      </a:r>
                      <a:endParaRPr lang="en-US" altLang="ja-JP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●请务必持有相关资格证书工程人员安装。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出现安全事故的风险）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●接入电压请勿超出：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220V~(±10%) 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，频率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50/60Hz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●照明线路和其他动力线路（如空调或大功率电动设备）分开布线。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7922">
                <a:tc rowSpan="2">
                  <a:txBody>
                    <a:bodyPr/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灯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具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安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装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警告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/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p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维护、安装灯具之前，确认电源已被切断，确认接线正确，方可打开电源（触电的风 </a:t>
                      </a:r>
                      <a:endParaRPr lang="ja-JP" altLang="en-US" sz="1100" dirty="0"/>
                    </a:p>
                    <a:p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险） </a:t>
                      </a:r>
                      <a:endParaRPr lang="ja-JP" altLang="en-US" sz="1100" dirty="0"/>
                    </a:p>
                    <a:p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请不要将灯具分解或改造。</a:t>
                      </a:r>
                      <a:r>
                        <a:rPr lang="en-US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触电・火灾、掉落、故障的风险</a:t>
                      </a:r>
                      <a:r>
                        <a:rPr lang="en-US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ja-JP" altLang="en-US" sz="1100" dirty="0"/>
                    </a:p>
                    <a:p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点灯中、灭灯后，灯具处于高温状态，请勿触碰灯具。（烫伤的风险） </a:t>
                      </a:r>
                      <a:endParaRPr lang="ja-JP" altLang="en-US" sz="1100" dirty="0"/>
                    </a:p>
                    <a:p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请勿湿手操作安装。（触电的风险） </a:t>
                      </a:r>
                      <a:endParaRPr lang="ja-JP" altLang="en-US" sz="1100" dirty="0"/>
                    </a:p>
                    <a:p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此灯具电源线为</a:t>
                      </a:r>
                      <a:r>
                        <a:rPr lang="en-US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型连接；此灯具的外部软缆或软线不能替换； </a:t>
                      </a:r>
                      <a:endParaRPr lang="ja-JP" altLang="en-US" sz="1100" dirty="0"/>
                    </a:p>
                    <a:p>
                      <a:r>
                        <a:rPr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如果软线损坏，该灯具即应报废。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3862"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警告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/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●本产品实际功率在标称功率的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90%--110%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之间。（施工布线须考虑电线的负载电流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承载能力）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●灯具安装区域受力点必须大于灯具重量的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倍（掉落、故障的风险）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●该灯使用不能违反任何防火法规。（火灾的风险）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●非用户替换光源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此灯具内的光源应由制造商或其服务代理商或有类似资格的人来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更换（产品故障的风险） </a:t>
                      </a:r>
                      <a:endParaRPr lang="zh-CN" altLang="en-US" sz="1100" dirty="0"/>
                    </a:p>
                    <a:p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●如果感觉到烟和异味等异常的情况，请马上切断电源，咨询施工方。（火灾的风险）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" name="等腰三角形 35"/>
          <p:cNvSpPr/>
          <p:nvPr/>
        </p:nvSpPr>
        <p:spPr>
          <a:xfrm>
            <a:off x="538797" y="3349267"/>
            <a:ext cx="184978" cy="19731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rtlCol="0" anchor="b"/>
          <a:p>
            <a:pPr algn="ctr"/>
            <a:r>
              <a:rPr lang="en-US" altLang="zh-CN" sz="1100" b="1" dirty="0"/>
              <a:t>!</a:t>
            </a:r>
            <a:endParaRPr lang="zh-CN" altLang="en-US" sz="1100" b="1" dirty="0"/>
          </a:p>
        </p:txBody>
      </p:sp>
      <p:sp>
        <p:nvSpPr>
          <p:cNvPr id="37" name="等腰三角形 36"/>
          <p:cNvSpPr/>
          <p:nvPr/>
        </p:nvSpPr>
        <p:spPr>
          <a:xfrm>
            <a:off x="3863657" y="3340667"/>
            <a:ext cx="184978" cy="19731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rtlCol="0" anchor="b"/>
          <a:p>
            <a:pPr algn="ctr"/>
            <a:r>
              <a:rPr lang="en-US" altLang="zh-CN" sz="1100" b="1" dirty="0"/>
              <a:t>!</a:t>
            </a:r>
            <a:endParaRPr lang="zh-CN" altLang="en-US" sz="1100" b="1" dirty="0"/>
          </a:p>
        </p:txBody>
      </p:sp>
      <p:sp>
        <p:nvSpPr>
          <p:cNvPr id="38" name="椭圆 37"/>
          <p:cNvSpPr/>
          <p:nvPr/>
        </p:nvSpPr>
        <p:spPr>
          <a:xfrm>
            <a:off x="538797" y="3665019"/>
            <a:ext cx="184978" cy="1973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∕</a:t>
            </a:r>
            <a:endParaRPr lang="zh-CN" altLang="en-US" dirty="0"/>
          </a:p>
        </p:txBody>
      </p:sp>
      <p:sp>
        <p:nvSpPr>
          <p:cNvPr id="39" name="椭圆 38"/>
          <p:cNvSpPr/>
          <p:nvPr/>
        </p:nvSpPr>
        <p:spPr>
          <a:xfrm>
            <a:off x="1604493" y="4193285"/>
            <a:ext cx="184978" cy="1973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∕</a:t>
            </a:r>
            <a:endParaRPr lang="zh-CN" altLang="en-US" dirty="0"/>
          </a:p>
        </p:txBody>
      </p:sp>
      <p:sp>
        <p:nvSpPr>
          <p:cNvPr id="40" name="椭圆 39"/>
          <p:cNvSpPr/>
          <p:nvPr/>
        </p:nvSpPr>
        <p:spPr>
          <a:xfrm>
            <a:off x="1604493" y="5799238"/>
            <a:ext cx="184978" cy="1973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∕</a:t>
            </a:r>
            <a:endParaRPr lang="zh-CN" altLang="en-US" dirty="0"/>
          </a:p>
        </p:txBody>
      </p:sp>
      <p:sp>
        <p:nvSpPr>
          <p:cNvPr id="42" name="等腰三角形 41"/>
          <p:cNvSpPr/>
          <p:nvPr/>
        </p:nvSpPr>
        <p:spPr>
          <a:xfrm>
            <a:off x="860426" y="4431942"/>
            <a:ext cx="184978" cy="19731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rtlCol="0" anchor="b"/>
          <a:p>
            <a:pPr algn="ctr"/>
            <a:r>
              <a:rPr lang="en-US" altLang="zh-CN" sz="1100" b="1" dirty="0"/>
              <a:t>!</a:t>
            </a:r>
            <a:endParaRPr lang="zh-CN" altLang="en-US" sz="1100" b="1" dirty="0"/>
          </a:p>
        </p:txBody>
      </p:sp>
      <p:sp>
        <p:nvSpPr>
          <p:cNvPr id="43" name="等腰三角形 42"/>
          <p:cNvSpPr/>
          <p:nvPr/>
        </p:nvSpPr>
        <p:spPr>
          <a:xfrm>
            <a:off x="860426" y="5771172"/>
            <a:ext cx="184978" cy="19731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rtlCol="0" anchor="b"/>
          <a:p>
            <a:pPr algn="ctr"/>
            <a:r>
              <a:rPr lang="en-US" altLang="zh-CN" sz="1100" b="1" dirty="0"/>
              <a:t>!</a:t>
            </a:r>
            <a:endParaRPr lang="zh-CN" altLang="en-US" sz="1100" b="1" dirty="0"/>
          </a:p>
        </p:txBody>
      </p:sp>
      <p:sp>
        <p:nvSpPr>
          <p:cNvPr id="44" name="等腰三角形 43"/>
          <p:cNvSpPr/>
          <p:nvPr/>
        </p:nvSpPr>
        <p:spPr>
          <a:xfrm>
            <a:off x="856810" y="7471864"/>
            <a:ext cx="184978" cy="19731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rtlCol="0" anchor="b"/>
          <a:p>
            <a:pPr algn="ctr"/>
            <a:r>
              <a:rPr lang="en-US" altLang="zh-CN" sz="1100" b="1" dirty="0"/>
              <a:t>!</a:t>
            </a:r>
            <a:endParaRPr lang="zh-CN" altLang="en-US" sz="1100" b="1" dirty="0"/>
          </a:p>
        </p:txBody>
      </p:sp>
      <p:sp>
        <p:nvSpPr>
          <p:cNvPr id="45" name="椭圆 44"/>
          <p:cNvSpPr/>
          <p:nvPr/>
        </p:nvSpPr>
        <p:spPr>
          <a:xfrm>
            <a:off x="3863657" y="3665019"/>
            <a:ext cx="184978" cy="19731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bg1"/>
                </a:solidFill>
              </a:rPr>
              <a:t>!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604493" y="4710192"/>
            <a:ext cx="184978" cy="19731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bg1"/>
                </a:solidFill>
              </a:rPr>
              <a:t>!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604493" y="7497420"/>
            <a:ext cx="184978" cy="19731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bg1"/>
                </a:solidFill>
              </a:rPr>
              <a:t>!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3087" y="1240109"/>
            <a:ext cx="1212452" cy="12413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77608" y="1245311"/>
            <a:ext cx="1212452" cy="125119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COMMONDATA" val="eyJoZGlkIjoiODU1YTU2YzU2ZmY4MDk2NzdjNjU5OTI5MjJjNmYwYTkifQ=="/>
  <p:tag name="KSO_WPP_MARK_KEY" val="18164f57-aed3-4830-8cf7-53c743b0cb22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2654</Words>
  <Application>WPS 演示</Application>
  <PresentationFormat>自定义</PresentationFormat>
  <Paragraphs>297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7" baseType="lpstr">
      <vt:lpstr>Arial</vt:lpstr>
      <vt:lpstr>宋体</vt:lpstr>
      <vt:lpstr>Wingdings</vt:lpstr>
      <vt:lpstr>黑体</vt:lpstr>
      <vt:lpstr>Arial</vt:lpstr>
      <vt:lpstr>Wingdings</vt:lpstr>
      <vt:lpstr>微软雅黑</vt:lpstr>
      <vt:lpstr>时尚中黑简体</vt:lpstr>
      <vt:lpstr>Calibri</vt:lpstr>
      <vt:lpstr>Times New Roman</vt:lpstr>
      <vt:lpstr>Arial Unicode MS</vt:lpstr>
      <vt:lpstr>MS PGothic</vt:lpstr>
      <vt:lpstr>Noto Sans CJK JP Regular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Chris liu</dc:creator>
  <cp:lastModifiedBy>华普王为波</cp:lastModifiedBy>
  <cp:revision>57</cp:revision>
  <dcterms:created xsi:type="dcterms:W3CDTF">2023-08-30T10:16:00Z</dcterms:created>
  <dcterms:modified xsi:type="dcterms:W3CDTF">2025-07-19T06:25:40Z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2023-08-31T14:19:18Z</vt:filetime>
  </property>
  <property fmtid="{D5CDD505-2E9C-101B-9397-08002B2CF9AE}" pid="4" name="ICV">
    <vt:lpwstr>1E82A348D29541BA9F3BB1C8CB7CD0FC_12</vt:lpwstr>
  </property>
  <property fmtid="{D5CDD505-2E9C-101B-9397-08002B2CF9AE}" pid="5" name="KSOProductBuildVer">
    <vt:lpwstr>2052-12.1.0.21915</vt:lpwstr>
  </property>
</Properties>
</file>