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42" r:id="rId3"/>
    <p:sldId id="344" r:id="rId4"/>
    <p:sldId id="298" r:id="rId5"/>
    <p:sldId id="322" r:id="rId6"/>
    <p:sldId id="299" r:id="rId7"/>
    <p:sldId id="300" r:id="rId8"/>
    <p:sldId id="320" r:id="rId9"/>
    <p:sldId id="302" r:id="rId10"/>
    <p:sldId id="305" r:id="rId11"/>
    <p:sldId id="307" r:id="rId12"/>
    <p:sldId id="339" r:id="rId13"/>
  </p:sldIdLst>
  <p:sldSz cx="9906000" cy="6858000" type="A4"/>
  <p:notesSz cx="7099300" cy="10234613"/>
  <p:defaultTextStyle>
    <a:defPPr>
      <a:defRPr lang="zh-CN"/>
    </a:defPPr>
    <a:lvl1pPr algn="l" defTabSz="1071563" rtl="0" fontAlgn="base">
      <a:spcBef>
        <a:spcPct val="0"/>
      </a:spcBef>
      <a:spcAft>
        <a:spcPct val="0"/>
      </a:spcAft>
      <a:defRPr sz="2100" kern="1200">
        <a:solidFill>
          <a:schemeClr val="tx1"/>
        </a:solidFill>
        <a:latin typeface="Arial" charset="0"/>
        <a:ea typeface="宋体" charset="-122"/>
        <a:cs typeface="+mn-cs"/>
      </a:defRPr>
    </a:lvl1pPr>
    <a:lvl2pPr marL="534988" indent="-77788" algn="l" defTabSz="1071563" rtl="0" fontAlgn="base">
      <a:spcBef>
        <a:spcPct val="0"/>
      </a:spcBef>
      <a:spcAft>
        <a:spcPct val="0"/>
      </a:spcAft>
      <a:defRPr sz="2100" kern="1200">
        <a:solidFill>
          <a:schemeClr val="tx1"/>
        </a:solidFill>
        <a:latin typeface="Arial" charset="0"/>
        <a:ea typeface="宋体" charset="-122"/>
        <a:cs typeface="+mn-cs"/>
      </a:defRPr>
    </a:lvl2pPr>
    <a:lvl3pPr marL="1071563" indent="-157163" algn="l" defTabSz="1071563" rtl="0" fontAlgn="base">
      <a:spcBef>
        <a:spcPct val="0"/>
      </a:spcBef>
      <a:spcAft>
        <a:spcPct val="0"/>
      </a:spcAft>
      <a:defRPr sz="2100" kern="1200">
        <a:solidFill>
          <a:schemeClr val="tx1"/>
        </a:solidFill>
        <a:latin typeface="Arial" charset="0"/>
        <a:ea typeface="宋体" charset="-122"/>
        <a:cs typeface="+mn-cs"/>
      </a:defRPr>
    </a:lvl3pPr>
    <a:lvl4pPr marL="1608138" indent="-236538" algn="l" defTabSz="1071563" rtl="0" fontAlgn="base">
      <a:spcBef>
        <a:spcPct val="0"/>
      </a:spcBef>
      <a:spcAft>
        <a:spcPct val="0"/>
      </a:spcAft>
      <a:defRPr sz="2100" kern="1200">
        <a:solidFill>
          <a:schemeClr val="tx1"/>
        </a:solidFill>
        <a:latin typeface="Arial" charset="0"/>
        <a:ea typeface="宋体" charset="-122"/>
        <a:cs typeface="+mn-cs"/>
      </a:defRPr>
    </a:lvl4pPr>
    <a:lvl5pPr marL="2144713" indent="-315913" algn="l" defTabSz="1071563" rtl="0" fontAlgn="base">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1008">
          <p15:clr>
            <a:srgbClr val="A4A3A4"/>
          </p15:clr>
        </p15:guide>
        <p15:guide id="3" pos="2383">
          <p15:clr>
            <a:srgbClr val="A4A3A4"/>
          </p15:clr>
        </p15:guide>
        <p15:guide id="4" pos="3808">
          <p15:clr>
            <a:srgbClr val="A4A3A4"/>
          </p15:clr>
        </p15:guide>
        <p15:guide id="5"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520"/>
    <a:srgbClr val="000099"/>
    <a:srgbClr val="CBD456"/>
    <a:srgbClr val="F5F57D"/>
    <a:srgbClr val="208ECF"/>
    <a:srgbClr val="249ADC"/>
    <a:srgbClr val="FC4F20"/>
    <a:srgbClr val="CFB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2" autoAdjust="0"/>
    <p:restoredTop sz="94706" autoAdjust="0"/>
  </p:normalViewPr>
  <p:slideViewPr>
    <p:cSldViewPr>
      <p:cViewPr varScale="1">
        <p:scale>
          <a:sx n="83" d="100"/>
          <a:sy n="83" d="100"/>
        </p:scale>
        <p:origin x="102" y="588"/>
      </p:cViewPr>
      <p:guideLst>
        <p:guide orient="horz" pos="2160"/>
        <p:guide pos="1008"/>
        <p:guide pos="2383"/>
        <p:guide pos="3808"/>
        <p:guide pos="5184"/>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150" d="100"/>
        <a:sy n="150" d="100"/>
      </p:scale>
      <p:origin x="0" y="12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137" cy="512304"/>
          </a:xfrm>
          <a:prstGeom prst="rect">
            <a:avLst/>
          </a:prstGeom>
        </p:spPr>
        <p:txBody>
          <a:bodyPr vert="horz" lIns="94768" tIns="47384" rIns="94768" bIns="47384" rtlCol="0"/>
          <a:lstStyle>
            <a:lvl1pPr algn="l" defTabSz="1111918"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defTabSz="1111918" fontAlgn="auto">
              <a:spcBef>
                <a:spcPts val="0"/>
              </a:spcBef>
              <a:spcAft>
                <a:spcPts val="0"/>
              </a:spcAft>
              <a:defRPr sz="1200">
                <a:latin typeface="+mn-lt"/>
                <a:ea typeface="+mn-ea"/>
              </a:defRPr>
            </a:lvl1pPr>
          </a:lstStyle>
          <a:p>
            <a:pPr>
              <a:defRPr/>
            </a:pPr>
            <a:fld id="{F6E19491-AF1D-4FEE-941F-6E761DE8B273}" type="datetimeFigureOut">
              <a:rPr lang="zh-CN" altLang="en-US"/>
              <a:pPr>
                <a:defRPr/>
              </a:pPr>
              <a:t>2024/11/30</a:t>
            </a:fld>
            <a:endParaRPr lang="zh-CN" altLang="en-US"/>
          </a:p>
        </p:txBody>
      </p:sp>
      <p:sp>
        <p:nvSpPr>
          <p:cNvPr id="4" name="页脚占位符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defTabSz="1111918"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defTabSz="1111918" fontAlgn="auto">
              <a:spcBef>
                <a:spcPts val="0"/>
              </a:spcBef>
              <a:spcAft>
                <a:spcPts val="0"/>
              </a:spcAft>
              <a:defRPr sz="1200">
                <a:latin typeface="+mn-lt"/>
                <a:ea typeface="+mn-ea"/>
              </a:defRPr>
            </a:lvl1pPr>
          </a:lstStyle>
          <a:p>
            <a:pPr>
              <a:defRPr/>
            </a:pPr>
            <a:fld id="{66F9D7AF-A45A-4CF3-A098-434675FEEB19}" type="slidenum">
              <a:rPr lang="zh-CN" altLang="en-US"/>
              <a:pPr>
                <a:defRPr/>
              </a:pPr>
              <a:t>‹#›</a:t>
            </a:fld>
            <a:endParaRPr lang="zh-CN" altLang="en-US"/>
          </a:p>
        </p:txBody>
      </p:sp>
    </p:spTree>
    <p:extLst>
      <p:ext uri="{BB962C8B-B14F-4D97-AF65-F5344CB8AC3E}">
        <p14:creationId xmlns:p14="http://schemas.microsoft.com/office/powerpoint/2010/main" val="81637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137" cy="512304"/>
          </a:xfrm>
          <a:prstGeom prst="rect">
            <a:avLst/>
          </a:prstGeom>
        </p:spPr>
        <p:txBody>
          <a:bodyPr vert="horz" lIns="94768" tIns="47384" rIns="94768" bIns="47384" rtlCol="0"/>
          <a:lstStyle>
            <a:lvl1pPr algn="l" defTabSz="1111918"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0506" y="0"/>
            <a:ext cx="3077137" cy="512304"/>
          </a:xfrm>
          <a:prstGeom prst="rect">
            <a:avLst/>
          </a:prstGeom>
        </p:spPr>
        <p:txBody>
          <a:bodyPr vert="horz" lIns="94768" tIns="47384" rIns="94768" bIns="47384" rtlCol="0"/>
          <a:lstStyle>
            <a:lvl1pPr algn="r" defTabSz="1111918" fontAlgn="auto">
              <a:spcBef>
                <a:spcPts val="0"/>
              </a:spcBef>
              <a:spcAft>
                <a:spcPts val="0"/>
              </a:spcAft>
              <a:defRPr sz="1200">
                <a:latin typeface="+mn-lt"/>
                <a:ea typeface="+mn-ea"/>
              </a:defRPr>
            </a:lvl1pPr>
          </a:lstStyle>
          <a:p>
            <a:pPr>
              <a:defRPr/>
            </a:pPr>
            <a:fld id="{EC5B17F6-6663-4755-A004-031915406469}" type="datetimeFigureOut">
              <a:rPr lang="zh-CN" altLang="en-US"/>
              <a:pPr>
                <a:defRPr/>
              </a:pPr>
              <a:t>2024/11/30</a:t>
            </a:fld>
            <a:endParaRPr lang="zh-CN" altLang="en-US"/>
          </a:p>
        </p:txBody>
      </p:sp>
      <p:sp>
        <p:nvSpPr>
          <p:cNvPr id="4" name="幻灯片图像占位符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768" tIns="47384" rIns="94768" bIns="47384" rtlCol="0" anchor="ctr"/>
          <a:lstStyle/>
          <a:p>
            <a:pPr lvl="0"/>
            <a:endParaRPr lang="zh-CN" altLang="en-US" noProof="0"/>
          </a:p>
        </p:txBody>
      </p:sp>
      <p:sp>
        <p:nvSpPr>
          <p:cNvPr id="5" name="备注占位符 4"/>
          <p:cNvSpPr>
            <a:spLocks noGrp="1"/>
          </p:cNvSpPr>
          <p:nvPr>
            <p:ph type="body" sz="quarter" idx="3"/>
          </p:nvPr>
        </p:nvSpPr>
        <p:spPr>
          <a:xfrm>
            <a:off x="709599" y="4861155"/>
            <a:ext cx="5680103" cy="4605821"/>
          </a:xfrm>
          <a:prstGeom prst="rect">
            <a:avLst/>
          </a:prstGeom>
        </p:spPr>
        <p:txBody>
          <a:bodyPr vert="horz" lIns="94768" tIns="47384" rIns="94768" bIns="47384"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defTabSz="1111918"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defTabSz="1111918" fontAlgn="auto">
              <a:spcBef>
                <a:spcPts val="0"/>
              </a:spcBef>
              <a:spcAft>
                <a:spcPts val="0"/>
              </a:spcAft>
              <a:defRPr sz="1200">
                <a:latin typeface="+mn-lt"/>
                <a:ea typeface="+mn-ea"/>
              </a:defRPr>
            </a:lvl1pPr>
          </a:lstStyle>
          <a:p>
            <a:pPr>
              <a:defRPr/>
            </a:pPr>
            <a:fld id="{B346C32C-1A39-451B-B6BA-05F1BCD2804F}" type="slidenum">
              <a:rPr lang="zh-CN" altLang="en-US"/>
              <a:pPr>
                <a:defRPr/>
              </a:pPr>
              <a:t>‹#›</a:t>
            </a:fld>
            <a:endParaRPr lang="zh-CN" altLang="en-US"/>
          </a:p>
        </p:txBody>
      </p:sp>
    </p:spTree>
    <p:extLst>
      <p:ext uri="{BB962C8B-B14F-4D97-AF65-F5344CB8AC3E}">
        <p14:creationId xmlns:p14="http://schemas.microsoft.com/office/powerpoint/2010/main" val="456261019"/>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E0DE235A-2BAB-4D7E-83BF-4BF4DED73984}" type="slidenum">
              <a:rPr lang="zh-CN" altLang="en-US"/>
              <a:pPr defTabSz="1110568" fontAlgn="base">
                <a:spcBef>
                  <a:spcPct val="0"/>
                </a:spcBef>
                <a:spcAft>
                  <a:spcPct val="0"/>
                </a:spcAft>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3C00E049-A2B1-4C42-BA3A-484E145F2535}" type="slidenum">
              <a:rPr lang="zh-CN" altLang="en-US"/>
              <a:pPr defTabSz="1110568" fontAlgn="base">
                <a:spcBef>
                  <a:spcPct val="0"/>
                </a:spcBef>
                <a:spcAft>
                  <a:spcPct val="0"/>
                </a:spcAft>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headEnd/>
            <a:tailEnd/>
          </a:ln>
        </p:spPr>
      </p:sp>
      <p:sp>
        <p:nvSpPr>
          <p:cNvPr id="471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CA1A6EFE-51DD-482F-ACE8-444527BB5BAA}" type="slidenum">
              <a:rPr lang="zh-CN" altLang="en-US"/>
              <a:pPr defTabSz="1110568" fontAlgn="base">
                <a:spcBef>
                  <a:spcPct val="0"/>
                </a:spcBef>
                <a:spcAft>
                  <a:spcPct val="0"/>
                </a:spcAft>
                <a:defRPr/>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E3AD812C-1C1E-40B2-B82D-F4D4E5BF74F2}" type="slidenum">
              <a:rPr lang="zh-CN" altLang="en-US"/>
              <a:pPr defTabSz="1110568" fontAlgn="base">
                <a:spcBef>
                  <a:spcPct val="0"/>
                </a:spcBef>
                <a:spcAft>
                  <a:spcPct val="0"/>
                </a:spcAft>
                <a:defRPr/>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E3AD812C-1C1E-40B2-B82D-F4D4E5BF74F2}" type="slidenum">
              <a:rPr lang="zh-CN" altLang="en-US"/>
              <a:pPr defTabSz="1110568" fontAlgn="base">
                <a:spcBef>
                  <a:spcPct val="0"/>
                </a:spcBef>
                <a:spcAft>
                  <a:spcPct val="0"/>
                </a:spcAft>
                <a:defRPr/>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5AED5EC2-35FB-4E2E-9654-4E574BD923BC}" type="slidenum">
              <a:rPr lang="zh-CN" altLang="en-US"/>
              <a:pPr defTabSz="1110568" fontAlgn="base">
                <a:spcBef>
                  <a:spcPct val="0"/>
                </a:spcBef>
                <a:spcAft>
                  <a:spcPct val="0"/>
                </a:spcAft>
                <a:defRPr/>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5AED5EC2-35FB-4E2E-9654-4E574BD923BC}" type="slidenum">
              <a:rPr lang="zh-CN" altLang="en-US"/>
              <a:pPr defTabSz="1110568" fontAlgn="base">
                <a:spcBef>
                  <a:spcPct val="0"/>
                </a:spcBef>
                <a:spcAft>
                  <a:spcPct val="0"/>
                </a:spcAft>
                <a:defRPr/>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99D68C0C-6912-421E-A66C-11A1FCE2695F}" type="slidenum">
              <a:rPr lang="zh-CN" altLang="en-US"/>
              <a:pPr defTabSz="1110568" fontAlgn="base">
                <a:spcBef>
                  <a:spcPct val="0"/>
                </a:spcBef>
                <a:spcAft>
                  <a:spcPct val="0"/>
                </a:spcAft>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D495965E-799E-4123-A436-6E3BB7999AB6}" type="slidenum">
              <a:rPr lang="zh-CN" altLang="en-US"/>
              <a:pPr defTabSz="1110568" fontAlgn="base">
                <a:spcBef>
                  <a:spcPct val="0"/>
                </a:spcBef>
                <a:spcAft>
                  <a:spcPct val="0"/>
                </a:spcAft>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1FB933D0-8AB6-4FA6-801A-AE826D359BFE}" type="slidenum">
              <a:rPr lang="zh-CN" altLang="en-US"/>
              <a:pPr defTabSz="1110568" fontAlgn="base">
                <a:spcBef>
                  <a:spcPct val="0"/>
                </a:spcBef>
                <a:spcAft>
                  <a:spcPct val="0"/>
                </a:spcAft>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8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10568" fontAlgn="base">
              <a:spcBef>
                <a:spcPct val="0"/>
              </a:spcBef>
              <a:spcAft>
                <a:spcPct val="0"/>
              </a:spcAft>
              <a:defRPr/>
            </a:pPr>
            <a:fld id="{73CE1FC2-5A82-43CD-AFA9-4DE32DEEB036}" type="slidenum">
              <a:rPr lang="zh-CN" altLang="en-US"/>
              <a:pPr defTabSz="1110568" fontAlgn="base">
                <a:spcBef>
                  <a:spcPct val="0"/>
                </a:spcBef>
                <a:spcAft>
                  <a:spcPct val="0"/>
                </a:spcAft>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8"/>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B2908B9-07DC-4435-9F0F-B5CAF48430B1}" type="datetimeFigureOut">
              <a:rPr lang="zh-CN" altLang="en-US"/>
              <a:pPr>
                <a:defRPr/>
              </a:pPr>
              <a:t>2024/11/30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1BB3EA-1068-4556-AA16-B8AB2343D927}"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14B12C9-5FCE-4C45-BB0F-E604D34505EA}" type="datetimeFigureOut">
              <a:rPr lang="zh-CN" altLang="en-US"/>
              <a:pPr>
                <a:defRPr/>
              </a:pPr>
              <a:t>2024/11/30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7F612E-8D65-4047-81CE-C19765BA49A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40"/>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40"/>
            <a:ext cx="65214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4F339D8-30BD-4398-B78E-BA138A9CC562}" type="datetimeFigureOut">
              <a:rPr lang="zh-CN" altLang="en-US"/>
              <a:pPr>
                <a:defRPr/>
              </a:pPr>
              <a:t>2024/11/30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F67CD0-B6E2-436B-BE3E-A6A57F89A7E0}"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3484AC1-061B-4F16-B1CA-82E6483CAECD}" type="datetimeFigureOut">
              <a:rPr lang="zh-CN" altLang="en-US"/>
              <a:pPr>
                <a:defRPr/>
              </a:pPr>
              <a:t>2024/11/30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87DE2B-C281-4C93-A494-36DF596F6EF6}"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506" y="4406901"/>
            <a:ext cx="8420100" cy="1362075"/>
          </a:xfrm>
        </p:spPr>
        <p:txBody>
          <a:bodyPr anchor="t"/>
          <a:lstStyle>
            <a:lvl1pPr algn="l">
              <a:defRPr sz="47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93F3E5-DB24-4833-B70C-B2DC3C0787D6}" type="datetimeFigureOut">
              <a:rPr lang="zh-CN" altLang="en-US"/>
              <a:pPr>
                <a:defRPr/>
              </a:pPr>
              <a:t>2024/11/30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EC62D5-8712-4D66-9606-4C5E9B3071DA}"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1EBD6EF-0F3C-4840-B5B3-5FDB6C599481}" type="datetimeFigureOut">
              <a:rPr lang="zh-CN" altLang="en-US"/>
              <a:pPr>
                <a:defRPr/>
              </a:pPr>
              <a:t>2024/11/30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C40AA8-8307-48A7-A2A5-D2FD5F5F1E6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114"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5032114"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87BF307-96C4-4D7B-8C08-97043F97735B}" type="datetimeFigureOut">
              <a:rPr lang="zh-CN" altLang="en-US"/>
              <a:pPr>
                <a:defRPr/>
              </a:pPr>
              <a:t>2024/11/30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7B3E453-5629-483C-9EF4-5C7146B56DC8}"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6"/>
          <p:cNvSpPr/>
          <p:nvPr userDrawn="1"/>
        </p:nvSpPr>
        <p:spPr>
          <a:xfrm>
            <a:off x="0" y="6504384"/>
            <a:ext cx="9918726" cy="381000"/>
          </a:xfrm>
          <a:prstGeom prst="rect">
            <a:avLst/>
          </a:prstGeom>
          <a:solidFill>
            <a:schemeClr val="tx1">
              <a:lumMod val="50000"/>
              <a:lumOff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defTabSz="1072866" fontAlgn="auto">
              <a:spcBef>
                <a:spcPts val="0"/>
              </a:spcBef>
              <a:spcAft>
                <a:spcPts val="0"/>
              </a:spcAft>
              <a:defRPr/>
            </a:pPr>
            <a:r>
              <a:rPr lang="zh-CN" altLang="en-US" sz="1400" b="1" dirty="0">
                <a:solidFill>
                  <a:schemeClr val="tx1"/>
                </a:solidFill>
                <a:latin typeface="+mn-ea"/>
              </a:rPr>
              <a:t>       </a:t>
            </a:r>
            <a:r>
              <a:rPr lang="zh-CN" altLang="en-US" sz="1400" b="1" baseline="0" dirty="0" smtClean="0">
                <a:solidFill>
                  <a:schemeClr val="tx1"/>
                </a:solidFill>
                <a:latin typeface="+mn-ea"/>
              </a:rPr>
              <a:t>      </a:t>
            </a:r>
            <a:r>
              <a:rPr lang="en-US" altLang="zh-CN" sz="1400" b="1" baseline="0" dirty="0" smtClean="0">
                <a:solidFill>
                  <a:schemeClr val="tx1"/>
                </a:solidFill>
                <a:latin typeface="+mn-ea"/>
              </a:rPr>
              <a:t> </a:t>
            </a:r>
            <a:r>
              <a:rPr lang="zh-CN" altLang="en-US" sz="1400" b="1" dirty="0" smtClean="0">
                <a:solidFill>
                  <a:schemeClr val="tx1"/>
                </a:solidFill>
                <a:latin typeface="+mn-ea"/>
              </a:rPr>
              <a:t>   魔眼</a:t>
            </a:r>
            <a:r>
              <a:rPr lang="en-US" altLang="zh-CN" sz="1400" b="1" baseline="0" dirty="0" smtClean="0">
                <a:solidFill>
                  <a:schemeClr val="tx1"/>
                </a:solidFill>
                <a:latin typeface="+mn-ea"/>
              </a:rPr>
              <a:t> 2 </a:t>
            </a:r>
            <a:r>
              <a:rPr lang="zh-CN" altLang="en-US" sz="1400" b="1" baseline="0" dirty="0" smtClean="0">
                <a:solidFill>
                  <a:schemeClr val="tx1"/>
                </a:solidFill>
                <a:latin typeface="+mn-ea"/>
              </a:rPr>
              <a:t>号</a:t>
            </a:r>
            <a:r>
              <a:rPr lang="zh-CN" altLang="en-US" sz="1400" dirty="0" smtClean="0">
                <a:solidFill>
                  <a:schemeClr val="tx1"/>
                </a:solidFill>
                <a:latin typeface="+mn-ea"/>
              </a:rPr>
              <a:t>                                                                                                             </a:t>
            </a:r>
            <a:r>
              <a:rPr lang="zh-CN" altLang="en-US" sz="1400" b="1" dirty="0" smtClean="0">
                <a:solidFill>
                  <a:schemeClr val="tx1"/>
                </a:solidFill>
                <a:latin typeface="+mn-ea"/>
              </a:rPr>
              <a:t>稳定 </a:t>
            </a:r>
            <a:r>
              <a:rPr lang="en-US" altLang="zh-CN" sz="1400" b="1" dirty="0">
                <a:solidFill>
                  <a:schemeClr val="tx1"/>
                </a:solidFill>
                <a:latin typeface="+mn-ea"/>
              </a:rPr>
              <a:t>· </a:t>
            </a:r>
            <a:r>
              <a:rPr lang="zh-CN" altLang="en-US" sz="1400" b="1" dirty="0" smtClean="0">
                <a:solidFill>
                  <a:schemeClr val="tx1"/>
                </a:solidFill>
                <a:latin typeface="+mn-ea"/>
              </a:rPr>
              <a:t>兼容</a:t>
            </a:r>
            <a:endParaRPr lang="zh-CN" altLang="en-US" sz="1400" b="1" dirty="0">
              <a:solidFill>
                <a:schemeClr val="tx1"/>
              </a:solidFill>
              <a:latin typeface="+mn-ea"/>
            </a:endParaRPr>
          </a:p>
        </p:txBody>
      </p:sp>
      <p:sp>
        <p:nvSpPr>
          <p:cNvPr id="4" name="矩形 3"/>
          <p:cNvSpPr/>
          <p:nvPr userDrawn="1"/>
        </p:nvSpPr>
        <p:spPr>
          <a:xfrm>
            <a:off x="-7610" y="0"/>
            <a:ext cx="9913610" cy="6723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5274339"/>
            <a:ext cx="1064568" cy="123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92696"/>
            <a:ext cx="1064567" cy="117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userDrawn="1"/>
        </p:nvSpPr>
        <p:spPr>
          <a:xfrm>
            <a:off x="-7608" y="617410"/>
            <a:ext cx="9926334" cy="75286"/>
          </a:xfrm>
          <a:prstGeom prst="rect">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页脚占位符 4"/>
          <p:cNvSpPr>
            <a:spLocks noGrp="1"/>
          </p:cNvSpPr>
          <p:nvPr>
            <p:ph type="ftr" sz="quarter" idx="3"/>
          </p:nvPr>
        </p:nvSpPr>
        <p:spPr>
          <a:xfrm>
            <a:off x="3944888" y="6520259"/>
            <a:ext cx="15774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&lt;#&gt;</a:t>
            </a:r>
            <a:r>
              <a:rPr lang="zh-CN" altLang="en-US" dirty="0" smtClean="0"/>
              <a:t>页</a:t>
            </a:r>
            <a:r>
              <a:rPr lang="en-US" altLang="zh-CN" dirty="0" smtClean="0"/>
              <a:t>/</a:t>
            </a:r>
            <a:r>
              <a:rPr lang="zh-CN" altLang="en-US" dirty="0" smtClean="0"/>
              <a:t>共</a:t>
            </a:r>
            <a:r>
              <a:rPr lang="en-US" altLang="zh-CN" dirty="0" smtClean="0"/>
              <a:t>33</a:t>
            </a:r>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0347680-C212-4D44-80D6-CFC96BB24518}" type="datetimeFigureOut">
              <a:rPr lang="zh-CN" altLang="en-US"/>
              <a:pPr>
                <a:defRPr/>
              </a:pPr>
              <a:t>2024/11/30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E97F064-56A0-4950-9607-962DF8605028}"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4" y="273049"/>
            <a:ext cx="3259006" cy="1162051"/>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2971" y="273053"/>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4" y="1435103"/>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89F8D5-EFED-4728-BD5E-D6951E120907}" type="datetimeFigureOut">
              <a:rPr lang="zh-CN" altLang="en-US"/>
              <a:pPr>
                <a:defRPr/>
              </a:pPr>
              <a:t>2024/11/30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DF78FB-F311-4D95-80D8-64D892E2A862}"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1"/>
            <a:ext cx="5943600" cy="566739"/>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zh-CN" altLang="en-US" noProof="0"/>
          </a:p>
        </p:txBody>
      </p:sp>
      <p:sp>
        <p:nvSpPr>
          <p:cNvPr id="4" name="文本占位符 3"/>
          <p:cNvSpPr>
            <a:spLocks noGrp="1"/>
          </p:cNvSpPr>
          <p:nvPr>
            <p:ph type="body" sz="half" idx="2"/>
          </p:nvPr>
        </p:nvSpPr>
        <p:spPr>
          <a:xfrm>
            <a:off x="1941645" y="5367339"/>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0F6E4D-751A-47CE-8701-4AE9EC1E3D4F}" type="datetimeFigureOut">
              <a:rPr lang="zh-CN" altLang="en-US"/>
              <a:pPr>
                <a:defRPr/>
              </a:pPr>
              <a:t>2024/11/30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D8AFE1-6103-46C6-90D3-C5AAE649090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95300" y="274638"/>
            <a:ext cx="8929688"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95300" y="6356350"/>
            <a:ext cx="2311400" cy="365125"/>
          </a:xfrm>
          <a:prstGeom prst="rect">
            <a:avLst/>
          </a:prstGeom>
        </p:spPr>
        <p:txBody>
          <a:bodyPr vert="horz" lIns="107287" tIns="53643" rIns="107287" bIns="53643" rtlCol="0" anchor="ctr"/>
          <a:lstStyle>
            <a:lvl1pPr algn="l" defTabSz="1072866" fontAlgn="auto">
              <a:spcBef>
                <a:spcPts val="0"/>
              </a:spcBef>
              <a:spcAft>
                <a:spcPts val="0"/>
              </a:spcAft>
              <a:defRPr sz="1400">
                <a:solidFill>
                  <a:schemeClr val="tx1">
                    <a:tint val="75000"/>
                  </a:schemeClr>
                </a:solidFill>
                <a:latin typeface="+mn-lt"/>
                <a:ea typeface="+mn-ea"/>
              </a:defRPr>
            </a:lvl1pPr>
          </a:lstStyle>
          <a:p>
            <a:pPr>
              <a:defRPr/>
            </a:pPr>
            <a:fld id="{A6DC5981-FB0B-4A97-99EE-F6358B1BA267}" type="datetimeFigureOut">
              <a:rPr lang="zh-CN" altLang="en-US"/>
              <a:pPr>
                <a:defRPr/>
              </a:pPr>
              <a:t>2024/11/30</a:t>
            </a:fld>
            <a:endParaRPr lang="zh-CN" altLang="en-US"/>
          </a:p>
        </p:txBody>
      </p:sp>
      <p:sp>
        <p:nvSpPr>
          <p:cNvPr id="5" name="页脚占位符 4"/>
          <p:cNvSpPr>
            <a:spLocks noGrp="1"/>
          </p:cNvSpPr>
          <p:nvPr>
            <p:ph type="ftr" sz="quarter" idx="3"/>
          </p:nvPr>
        </p:nvSpPr>
        <p:spPr>
          <a:xfrm>
            <a:off x="3384550" y="6356350"/>
            <a:ext cx="3136900" cy="365125"/>
          </a:xfrm>
          <a:prstGeom prst="rect">
            <a:avLst/>
          </a:prstGeom>
        </p:spPr>
        <p:txBody>
          <a:bodyPr vert="horz" lIns="107287" tIns="53643" rIns="107287" bIns="53643" rtlCol="0" anchor="ctr"/>
          <a:lstStyle>
            <a:lvl1pPr algn="ctr" defTabSz="1072866" fontAlgn="auto">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099300" y="6356350"/>
            <a:ext cx="2311400" cy="365125"/>
          </a:xfrm>
          <a:prstGeom prst="rect">
            <a:avLst/>
          </a:prstGeom>
        </p:spPr>
        <p:txBody>
          <a:bodyPr vert="horz" lIns="107287" tIns="53643" rIns="107287" bIns="53643" rtlCol="0" anchor="ctr"/>
          <a:lstStyle>
            <a:lvl1pPr algn="r" defTabSz="1072866" fontAlgn="auto">
              <a:spcBef>
                <a:spcPts val="0"/>
              </a:spcBef>
              <a:spcAft>
                <a:spcPts val="0"/>
              </a:spcAft>
              <a:defRPr sz="1400">
                <a:solidFill>
                  <a:schemeClr val="tx1">
                    <a:tint val="75000"/>
                  </a:schemeClr>
                </a:solidFill>
                <a:latin typeface="+mn-lt"/>
                <a:ea typeface="+mn-ea"/>
              </a:defRPr>
            </a:lvl1pPr>
          </a:lstStyle>
          <a:p>
            <a:pPr>
              <a:defRPr/>
            </a:pPr>
            <a:fld id="{A27065DB-040D-43F4-9710-532288277DF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60"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1071563" rtl="0" eaLnBrk="0" fontAlgn="base" hangingPunct="0">
        <a:spcBef>
          <a:spcPct val="0"/>
        </a:spcBef>
        <a:spcAft>
          <a:spcPct val="0"/>
        </a:spcAft>
        <a:defRPr sz="3800" b="1" kern="1200">
          <a:solidFill>
            <a:schemeClr val="bg1"/>
          </a:solidFill>
          <a:latin typeface="+mj-lt"/>
          <a:ea typeface="+mj-ea"/>
          <a:cs typeface="+mj-cs"/>
        </a:defRPr>
      </a:lvl1pPr>
      <a:lvl2pPr algn="l" defTabSz="1071563" rtl="0" eaLnBrk="0" fontAlgn="base" hangingPunct="0">
        <a:spcBef>
          <a:spcPct val="0"/>
        </a:spcBef>
        <a:spcAft>
          <a:spcPct val="0"/>
        </a:spcAft>
        <a:defRPr sz="3800" b="1">
          <a:solidFill>
            <a:schemeClr val="bg1"/>
          </a:solidFill>
          <a:latin typeface="Verdana" pitchFamily="34" charset="0"/>
          <a:ea typeface="微软雅黑" pitchFamily="34" charset="-122"/>
        </a:defRPr>
      </a:lvl2pPr>
      <a:lvl3pPr algn="l" defTabSz="1071563" rtl="0" eaLnBrk="0" fontAlgn="base" hangingPunct="0">
        <a:spcBef>
          <a:spcPct val="0"/>
        </a:spcBef>
        <a:spcAft>
          <a:spcPct val="0"/>
        </a:spcAft>
        <a:defRPr sz="3800" b="1">
          <a:solidFill>
            <a:schemeClr val="bg1"/>
          </a:solidFill>
          <a:latin typeface="Verdana" pitchFamily="34" charset="0"/>
          <a:ea typeface="微软雅黑" pitchFamily="34" charset="-122"/>
        </a:defRPr>
      </a:lvl3pPr>
      <a:lvl4pPr algn="l" defTabSz="1071563" rtl="0" eaLnBrk="0" fontAlgn="base" hangingPunct="0">
        <a:spcBef>
          <a:spcPct val="0"/>
        </a:spcBef>
        <a:spcAft>
          <a:spcPct val="0"/>
        </a:spcAft>
        <a:defRPr sz="3800" b="1">
          <a:solidFill>
            <a:schemeClr val="bg1"/>
          </a:solidFill>
          <a:latin typeface="Verdana" pitchFamily="34" charset="0"/>
          <a:ea typeface="微软雅黑" pitchFamily="34" charset="-122"/>
        </a:defRPr>
      </a:lvl4pPr>
      <a:lvl5pPr algn="l" defTabSz="1071563" rtl="0" eaLnBrk="0" fontAlgn="base" hangingPunct="0">
        <a:spcBef>
          <a:spcPct val="0"/>
        </a:spcBef>
        <a:spcAft>
          <a:spcPct val="0"/>
        </a:spcAft>
        <a:defRPr sz="3800" b="1">
          <a:solidFill>
            <a:schemeClr val="bg1"/>
          </a:solidFill>
          <a:latin typeface="Verdana" pitchFamily="34" charset="0"/>
          <a:ea typeface="微软雅黑" pitchFamily="34" charset="-122"/>
        </a:defRPr>
      </a:lvl5pPr>
      <a:lvl6pPr marL="457200" algn="l" defTabSz="1071563" rtl="0" fontAlgn="base">
        <a:spcBef>
          <a:spcPct val="0"/>
        </a:spcBef>
        <a:spcAft>
          <a:spcPct val="0"/>
        </a:spcAft>
        <a:defRPr sz="3800" b="1">
          <a:solidFill>
            <a:schemeClr val="bg1"/>
          </a:solidFill>
          <a:latin typeface="Verdana" pitchFamily="34" charset="0"/>
          <a:ea typeface="微软雅黑" pitchFamily="34" charset="-122"/>
        </a:defRPr>
      </a:lvl6pPr>
      <a:lvl7pPr marL="914400" algn="l" defTabSz="1071563" rtl="0" fontAlgn="base">
        <a:spcBef>
          <a:spcPct val="0"/>
        </a:spcBef>
        <a:spcAft>
          <a:spcPct val="0"/>
        </a:spcAft>
        <a:defRPr sz="3800" b="1">
          <a:solidFill>
            <a:schemeClr val="bg1"/>
          </a:solidFill>
          <a:latin typeface="Verdana" pitchFamily="34" charset="0"/>
          <a:ea typeface="微软雅黑" pitchFamily="34" charset="-122"/>
        </a:defRPr>
      </a:lvl7pPr>
      <a:lvl8pPr marL="1371600" algn="l" defTabSz="1071563" rtl="0" fontAlgn="base">
        <a:spcBef>
          <a:spcPct val="0"/>
        </a:spcBef>
        <a:spcAft>
          <a:spcPct val="0"/>
        </a:spcAft>
        <a:defRPr sz="3800" b="1">
          <a:solidFill>
            <a:schemeClr val="bg1"/>
          </a:solidFill>
          <a:latin typeface="Verdana" pitchFamily="34" charset="0"/>
          <a:ea typeface="微软雅黑" pitchFamily="34" charset="-122"/>
        </a:defRPr>
      </a:lvl8pPr>
      <a:lvl9pPr marL="1828800" algn="l" defTabSz="1071563" rtl="0" fontAlgn="base">
        <a:spcBef>
          <a:spcPct val="0"/>
        </a:spcBef>
        <a:spcAft>
          <a:spcPct val="0"/>
        </a:spcAft>
        <a:defRPr sz="3800" b="1">
          <a:solidFill>
            <a:schemeClr val="bg1"/>
          </a:solidFill>
          <a:latin typeface="Verdana" pitchFamily="34" charset="0"/>
          <a:ea typeface="微软雅黑" pitchFamily="34" charset="-122"/>
        </a:defRPr>
      </a:lvl9pPr>
    </p:titleStyle>
    <p:bodyStyle>
      <a:lvl1pPr marL="401638" indent="-401638" algn="l" defTabSz="1071563" rtl="0" eaLnBrk="0" fontAlgn="base" hangingPunct="0">
        <a:spcBef>
          <a:spcPct val="20000"/>
        </a:spcBef>
        <a:spcAft>
          <a:spcPct val="0"/>
        </a:spcAft>
        <a:buFont typeface="Arial" charset="0"/>
        <a:buChar char="•"/>
        <a:defRPr sz="2300" kern="1200">
          <a:solidFill>
            <a:schemeClr val="bg1"/>
          </a:solidFill>
          <a:latin typeface="+mn-lt"/>
          <a:ea typeface="+mn-ea"/>
          <a:cs typeface="+mn-cs"/>
        </a:defRPr>
      </a:lvl1pPr>
      <a:lvl2pPr marL="871538" indent="-334963" algn="l" defTabSz="1071563" rtl="0" eaLnBrk="0" fontAlgn="base" hangingPunct="0">
        <a:spcBef>
          <a:spcPct val="20000"/>
        </a:spcBef>
        <a:spcAft>
          <a:spcPct val="0"/>
        </a:spcAft>
        <a:buFont typeface="Arial" charset="0"/>
        <a:buChar char="–"/>
        <a:defRPr sz="2100" kern="1200">
          <a:solidFill>
            <a:schemeClr val="bg1"/>
          </a:solidFill>
          <a:latin typeface="+mn-lt"/>
          <a:ea typeface="+mn-ea"/>
          <a:cs typeface="+mn-cs"/>
        </a:defRPr>
      </a:lvl2pPr>
      <a:lvl3pPr marL="1339850" indent="-266700" algn="l" defTabSz="1071563" rtl="0" eaLnBrk="0" fontAlgn="base" hangingPunct="0">
        <a:spcBef>
          <a:spcPct val="20000"/>
        </a:spcBef>
        <a:spcAft>
          <a:spcPct val="0"/>
        </a:spcAft>
        <a:buFont typeface="Arial" charset="0"/>
        <a:buChar char="•"/>
        <a:defRPr sz="1900" kern="1200">
          <a:solidFill>
            <a:schemeClr val="bg1"/>
          </a:solidFill>
          <a:latin typeface="+mn-lt"/>
          <a:ea typeface="+mn-ea"/>
          <a:cs typeface="+mn-cs"/>
        </a:defRPr>
      </a:lvl3pPr>
      <a:lvl4pPr marL="1876425" indent="-266700" algn="l" defTabSz="1071563"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2413000" indent="-266700" algn="l" defTabSz="1071563"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1608138" y="215900"/>
            <a:ext cx="217487" cy="400050"/>
          </a:xfrm>
          <a:prstGeom prst="rect">
            <a:avLst/>
          </a:prstGeom>
        </p:spPr>
        <p:txBody>
          <a:bodyPr wrap="none" lIns="107287" tIns="53643" rIns="107287" bIns="53643">
            <a:spAutoFit/>
          </a:bodyPr>
          <a:lstStyle/>
          <a:p>
            <a:pPr algn="ctr" defTabSz="1072866" fontAlgn="auto">
              <a:spcBef>
                <a:spcPts val="0"/>
              </a:spcBef>
              <a:spcAft>
                <a:spcPts val="0"/>
              </a:spcAft>
              <a:defRPr/>
            </a:pPr>
            <a:endParaRPr lang="zh-CN" altLang="en-US" sz="1900" b="1" kern="0" dirty="0">
              <a:solidFill>
                <a:schemeClr val="bg1">
                  <a:alpha val="63000"/>
                </a:schemeClr>
              </a:solidFill>
              <a:latin typeface="Impact" pitchFamily="34" charset="0"/>
            </a:endParaRPr>
          </a:p>
        </p:txBody>
      </p:sp>
      <p:sp>
        <p:nvSpPr>
          <p:cNvPr id="8" name="标题 1"/>
          <p:cNvSpPr txBox="1">
            <a:spLocks/>
          </p:cNvSpPr>
          <p:nvPr/>
        </p:nvSpPr>
        <p:spPr>
          <a:xfrm>
            <a:off x="2485378" y="43164"/>
            <a:ext cx="4788532" cy="57278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魔</a:t>
            </a:r>
            <a:r>
              <a:rPr lang="zh-CN" altLang="en-US" sz="3200" dirty="0" smtClean="0"/>
              <a:t>眼</a:t>
            </a:r>
            <a:r>
              <a:rPr lang="en-US" altLang="zh-CN" sz="3200" dirty="0" smtClean="0"/>
              <a:t>2</a:t>
            </a:r>
            <a:r>
              <a:rPr lang="zh-CN" altLang="en-US" sz="3200" dirty="0" smtClean="0"/>
              <a:t>号产品宣传</a:t>
            </a:r>
            <a:endParaRPr lang="zh-CN" altLang="en-US" sz="3200" dirty="0"/>
          </a:p>
        </p:txBody>
      </p:sp>
      <p:sp>
        <p:nvSpPr>
          <p:cNvPr id="10" name="文本框 9"/>
          <p:cNvSpPr txBox="1"/>
          <p:nvPr/>
        </p:nvSpPr>
        <p:spPr>
          <a:xfrm>
            <a:off x="2000672" y="1844824"/>
            <a:ext cx="7128792" cy="3524042"/>
          </a:xfrm>
          <a:prstGeom prst="rect">
            <a:avLst/>
          </a:prstGeom>
          <a:noFill/>
        </p:spPr>
        <p:txBody>
          <a:bodyPr wrap="square" rtlCol="0">
            <a:spAutoFit/>
          </a:bodyPr>
          <a:lstStyle/>
          <a:p>
            <a:pPr algn="ctr"/>
            <a:r>
              <a:rPr lang="en-US" altLang="zh-CN" sz="6000" dirty="0"/>
              <a:t>Mold </a:t>
            </a:r>
            <a:r>
              <a:rPr lang="en-US" altLang="zh-CN" sz="6000" dirty="0" smtClean="0"/>
              <a:t>Monitor</a:t>
            </a:r>
            <a:endParaRPr lang="en-US" altLang="zh-CN" sz="6000" dirty="0"/>
          </a:p>
          <a:p>
            <a:pPr algn="ctr"/>
            <a:r>
              <a:rPr lang="en-US" altLang="zh-CN" dirty="0" smtClean="0"/>
              <a:t>Another Name</a:t>
            </a:r>
            <a:r>
              <a:rPr lang="zh-CN" altLang="en-US" dirty="0" smtClean="0"/>
              <a:t>：</a:t>
            </a:r>
            <a:r>
              <a:rPr lang="en-US" altLang="zh-CN" dirty="0" smtClean="0"/>
              <a:t>Mold </a:t>
            </a:r>
            <a:r>
              <a:rPr lang="en-US" altLang="zh-CN" dirty="0"/>
              <a:t>Protector</a:t>
            </a:r>
            <a:endParaRPr lang="en-US" altLang="zh-CN" sz="6000" dirty="0" smtClean="0"/>
          </a:p>
          <a:p>
            <a:pPr algn="ctr"/>
            <a:r>
              <a:rPr lang="en-US" altLang="zh-CN" dirty="0"/>
              <a:t/>
            </a:r>
            <a:br>
              <a:rPr lang="en-US" altLang="zh-CN" dirty="0"/>
            </a:br>
            <a:r>
              <a:rPr lang="en-US" altLang="zh-CN" dirty="0"/>
              <a:t>---Active Participant in Industry </a:t>
            </a:r>
            <a:r>
              <a:rPr lang="en-US" altLang="zh-CN" dirty="0" smtClean="0"/>
              <a:t>4.0</a:t>
            </a:r>
          </a:p>
          <a:p>
            <a:pPr algn="ctr"/>
            <a:endParaRPr lang="en-US" altLang="zh-CN" dirty="0"/>
          </a:p>
          <a:p>
            <a:pPr algn="ctr"/>
            <a:r>
              <a:rPr lang="en-US" altLang="zh-CN" dirty="0" err="1" smtClean="0"/>
              <a:t>MoldEye</a:t>
            </a:r>
            <a:r>
              <a:rPr lang="en-US" altLang="zh-CN" dirty="0" smtClean="0"/>
              <a:t> II</a:t>
            </a:r>
          </a:p>
          <a:p>
            <a:endParaRPr lang="en-US" altLang="zh-CN" dirty="0"/>
          </a:p>
          <a:p>
            <a:r>
              <a:rPr lang="en-US" altLang="zh-CN" sz="1600" dirty="0"/>
              <a:t>We perform visual inspection, and we believe in "Seeing is Believing"</a:t>
            </a:r>
          </a:p>
          <a:p>
            <a:endParaRPr lang="zh-CN" altLang="en-US" dirty="0"/>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4587" y="1490472"/>
            <a:ext cx="3845777" cy="846997"/>
          </a:xfrm>
          <a:prstGeom prst="rect">
            <a:avLst/>
          </a:prstGeom>
          <a:noFill/>
        </p:spPr>
        <p:txBody>
          <a:bodyPr wrap="square" lIns="107287" tIns="53643" rIns="107287" bIns="53643">
            <a:spAutoFit/>
          </a:bodyPr>
          <a:lstStyle/>
          <a:p>
            <a:r>
              <a:rPr lang="en-US" altLang="zh-CN" sz="1200" b="1" dirty="0">
                <a:latin typeface="+mn-ea"/>
                <a:ea typeface="+mn-ea"/>
              </a:rPr>
              <a:t>3</a:t>
            </a:r>
            <a:r>
              <a:rPr lang="zh-CN" altLang="en-US" sz="1200" b="1" dirty="0" smtClean="0">
                <a:latin typeface="+mn-ea"/>
                <a:ea typeface="+mn-ea"/>
              </a:rPr>
              <a:t>、</a:t>
            </a:r>
            <a:r>
              <a:rPr lang="en-US" altLang="zh-CN" sz="1200" dirty="0"/>
              <a:t>Short Shot Detection</a:t>
            </a:r>
          </a:p>
          <a:p>
            <a:r>
              <a:rPr lang="en-US" altLang="zh-CN" sz="1200" dirty="0"/>
              <a:t/>
            </a:r>
            <a:br>
              <a:rPr lang="en-US" altLang="zh-CN" sz="1200" dirty="0"/>
            </a:br>
            <a:r>
              <a:rPr lang="en-US" altLang="zh-CN" sz="1200" dirty="0"/>
              <a:t>When insufficient filling occurs, it affects both the product shape and surface finish.</a:t>
            </a:r>
          </a:p>
        </p:txBody>
      </p:sp>
      <p:pic>
        <p:nvPicPr>
          <p:cNvPr id="4198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9568" y="2337469"/>
            <a:ext cx="6038850" cy="394335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282" y="771794"/>
            <a:ext cx="3995553" cy="310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90399" y="3910388"/>
            <a:ext cx="2884436" cy="830997"/>
          </a:xfrm>
          <a:prstGeom prst="rect">
            <a:avLst/>
          </a:prstGeom>
          <a:noFill/>
        </p:spPr>
        <p:txBody>
          <a:bodyPr wrap="square" rtlCol="0">
            <a:spAutoFit/>
          </a:bodyPr>
          <a:lstStyle/>
          <a:p>
            <a:r>
              <a:rPr lang="en-US" altLang="zh-CN" sz="1200" dirty="0"/>
              <a:t>For large molded parts, short shots often occur at specific points. The Magic Eye 2 can focus monitoring on these critical points.</a:t>
            </a:r>
            <a:endParaRPr lang="zh-CN" altLang="en-US" sz="1200" dirty="0"/>
          </a:p>
        </p:txBody>
      </p:sp>
      <p:sp>
        <p:nvSpPr>
          <p:cNvPr id="11" name="TextBox 3"/>
          <p:cNvSpPr txBox="1"/>
          <p:nvPr/>
        </p:nvSpPr>
        <p:spPr>
          <a:xfrm>
            <a:off x="776536" y="628143"/>
            <a:ext cx="5055751" cy="532489"/>
          </a:xfrm>
          <a:prstGeom prst="rect">
            <a:avLst/>
          </a:prstGeom>
          <a:noFill/>
          <a:scene3d>
            <a:camera prst="isometricOffAxis1Right"/>
            <a:lightRig rig="threePt" dir="t"/>
          </a:scene3d>
        </p:spPr>
        <p:txBody>
          <a:bodyPr lIns="107287" tIns="53643" rIns="107287" bIns="5364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072866" fontAlgn="auto">
              <a:lnSpc>
                <a:spcPct val="150000"/>
              </a:lnSpc>
              <a:spcBef>
                <a:spcPts val="1643"/>
              </a:spcBef>
              <a:spcAft>
                <a:spcPts val="0"/>
              </a:spcAft>
              <a:defRPr/>
            </a:pPr>
            <a:r>
              <a:rPr lang="en-US" altLang="zh-CN" dirty="0">
                <a:solidFill>
                  <a:srgbClr val="FF0000"/>
                </a:solidFill>
              </a:rPr>
              <a:t>Application Example</a:t>
            </a:r>
            <a:endParaRPr lang="zh-CN" altLang="en-US" sz="3600" b="1" kern="0" spc="50" dirty="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2" name="标题 1"/>
          <p:cNvSpPr txBox="1">
            <a:spLocks/>
          </p:cNvSpPr>
          <p:nvPr/>
        </p:nvSpPr>
        <p:spPr>
          <a:xfrm>
            <a:off x="3540056" y="55357"/>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4720" y="1331549"/>
            <a:ext cx="5691038" cy="1616439"/>
          </a:xfrm>
          <a:prstGeom prst="rect">
            <a:avLst/>
          </a:prstGeom>
          <a:noFill/>
        </p:spPr>
        <p:txBody>
          <a:bodyPr wrap="square" lIns="107287" tIns="53643" rIns="107287" bIns="53643">
            <a:spAutoFit/>
          </a:bodyPr>
          <a:lstStyle/>
          <a:p>
            <a:r>
              <a:rPr lang="en-US" altLang="zh-CN" sz="1400" b="1" dirty="0">
                <a:latin typeface="+mn-ea"/>
                <a:ea typeface="+mn-ea"/>
              </a:rPr>
              <a:t>4</a:t>
            </a:r>
            <a:r>
              <a:rPr lang="zh-CN" altLang="en-US" sz="1400" b="1" dirty="0" smtClean="0">
                <a:latin typeface="+mn-ea"/>
                <a:ea typeface="+mn-ea"/>
              </a:rPr>
              <a:t>、</a:t>
            </a:r>
            <a:r>
              <a:rPr lang="en-US" altLang="zh-CN" sz="1400" dirty="0"/>
              <a:t>Failed Part Ejection Detection</a:t>
            </a:r>
          </a:p>
          <a:p>
            <a:r>
              <a:rPr lang="en-US" altLang="zh-CN" sz="1400" dirty="0"/>
              <a:t/>
            </a:r>
            <a:br>
              <a:rPr lang="en-US" altLang="zh-CN" sz="1400" dirty="0"/>
            </a:br>
            <a:r>
              <a:rPr lang="en-US" altLang="zh-CN" sz="1400" dirty="0"/>
              <a:t>When products fail to drop after one or multiple ejection attempts, closing the mold becomes extremely hazardous, especially for high-value molds. At this critical moment, the mold protection system intervenes by issuing a mold-closing prohibition signal, preventing costly mold damage.</a:t>
            </a:r>
          </a:p>
        </p:txBody>
      </p:sp>
      <p:pic>
        <p:nvPicPr>
          <p:cNvPr id="4608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1063" y="2947988"/>
            <a:ext cx="8096250" cy="2886075"/>
          </a:xfrm>
          <a:prstGeom prst="rect">
            <a:avLst/>
          </a:prstGeom>
          <a:noFill/>
          <a:ln w="9525">
            <a:noFill/>
            <a:miter lim="800000"/>
            <a:headEnd/>
            <a:tailEnd/>
          </a:ln>
        </p:spPr>
      </p:pic>
      <p:sp>
        <p:nvSpPr>
          <p:cNvPr id="9" name="标题 1"/>
          <p:cNvSpPr txBox="1">
            <a:spLocks/>
          </p:cNvSpPr>
          <p:nvPr/>
        </p:nvSpPr>
        <p:spPr>
          <a:xfrm>
            <a:off x="3540056" y="55357"/>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
        <p:nvSpPr>
          <p:cNvPr id="10" name="TextBox 3"/>
          <p:cNvSpPr txBox="1"/>
          <p:nvPr/>
        </p:nvSpPr>
        <p:spPr>
          <a:xfrm>
            <a:off x="776536" y="628143"/>
            <a:ext cx="5055751" cy="532489"/>
          </a:xfrm>
          <a:prstGeom prst="rect">
            <a:avLst/>
          </a:prstGeom>
          <a:noFill/>
          <a:scene3d>
            <a:camera prst="isometricOffAxis1Right"/>
            <a:lightRig rig="threePt" dir="t"/>
          </a:scene3d>
        </p:spPr>
        <p:txBody>
          <a:bodyPr lIns="107287" tIns="53643" rIns="107287" bIns="5364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072866" fontAlgn="auto">
              <a:lnSpc>
                <a:spcPct val="150000"/>
              </a:lnSpc>
              <a:spcBef>
                <a:spcPts val="1643"/>
              </a:spcBef>
              <a:spcAft>
                <a:spcPts val="0"/>
              </a:spcAft>
              <a:defRPr/>
            </a:pPr>
            <a:r>
              <a:rPr lang="en-US" altLang="zh-CN" dirty="0">
                <a:solidFill>
                  <a:srgbClr val="FF0000"/>
                </a:solidFill>
              </a:rPr>
              <a:t>Application Example</a:t>
            </a:r>
            <a:endParaRPr lang="zh-CN" altLang="en-US" sz="3600" b="1" kern="0" spc="50" dirty="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485378" y="43164"/>
            <a:ext cx="4788532" cy="57278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Cooperation</a:t>
            </a:r>
            <a:endParaRPr lang="zh-CN" alt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 y="2603955"/>
            <a:ext cx="5256584" cy="379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784" y="3789040"/>
            <a:ext cx="2107582" cy="146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16696" y="692696"/>
            <a:ext cx="6768752" cy="3277820"/>
          </a:xfrm>
          <a:prstGeom prst="rect">
            <a:avLst/>
          </a:prstGeom>
          <a:noFill/>
        </p:spPr>
        <p:txBody>
          <a:bodyPr wrap="square" rtlCol="0">
            <a:spAutoFit/>
          </a:bodyPr>
          <a:lstStyle/>
          <a:p>
            <a:r>
              <a:rPr lang="en-US" altLang="zh-CN" sz="1400" dirty="0"/>
              <a:t>We specialize in software development and seek strategic partnerships:</a:t>
            </a:r>
          </a:p>
          <a:p>
            <a:r>
              <a:rPr lang="en-US" altLang="zh-CN" sz="1400" dirty="0" smtClean="0"/>
              <a:t>1.Business </a:t>
            </a:r>
            <a:r>
              <a:rPr lang="en-US" altLang="zh-CN" sz="1400" dirty="0"/>
              <a:t>Scope:</a:t>
            </a:r>
            <a:br>
              <a:rPr lang="en-US" altLang="zh-CN" sz="1400" dirty="0"/>
            </a:br>
            <a:r>
              <a:rPr lang="en-US" altLang="zh-CN" sz="1400" dirty="0"/>
              <a:t>◆ Core Focus: Software Development Excellence</a:t>
            </a:r>
            <a:br>
              <a:rPr lang="en-US" altLang="zh-CN" sz="1400" dirty="0"/>
            </a:br>
            <a:r>
              <a:rPr lang="en-US" altLang="zh-CN" sz="1400" dirty="0"/>
              <a:t>◆ Seeking Partners for: Business Development, Installation, Commissioning, After-sales Service</a:t>
            </a:r>
          </a:p>
          <a:p>
            <a:r>
              <a:rPr lang="en-US" altLang="zh-CN" sz="1400" dirty="0" smtClean="0"/>
              <a:t>2.Ideal </a:t>
            </a:r>
            <a:r>
              <a:rPr lang="en-US" altLang="zh-CN" sz="1400" dirty="0"/>
              <a:t>Partners:</a:t>
            </a:r>
            <a:br>
              <a:rPr lang="en-US" altLang="zh-CN" sz="1400" dirty="0"/>
            </a:br>
            <a:r>
              <a:rPr lang="en-US" altLang="zh-CN" sz="1400" dirty="0"/>
              <a:t>◆ Injection Molding Robot Manufacturers</a:t>
            </a:r>
            <a:br>
              <a:rPr lang="en-US" altLang="zh-CN" sz="1400" dirty="0"/>
            </a:br>
            <a:r>
              <a:rPr lang="en-US" altLang="zh-CN" sz="1400" dirty="0"/>
              <a:t>◆ Injection Molding Machine Suppliers</a:t>
            </a:r>
            <a:br>
              <a:rPr lang="en-US" altLang="zh-CN" sz="1400" dirty="0"/>
            </a:br>
            <a:r>
              <a:rPr lang="en-US" altLang="zh-CN" sz="1400" dirty="0"/>
              <a:t>◆ Mold Manufacturers &amp; Dealers</a:t>
            </a:r>
          </a:p>
          <a:p>
            <a:r>
              <a:rPr lang="en-US" altLang="zh-CN" sz="1400" dirty="0" smtClean="0"/>
              <a:t>3.Partnership </a:t>
            </a:r>
            <a:r>
              <a:rPr lang="en-US" altLang="zh-CN" sz="1400" dirty="0"/>
              <a:t>Benefits:</a:t>
            </a:r>
            <a:br>
              <a:rPr lang="en-US" altLang="zh-CN" sz="1400" dirty="0"/>
            </a:br>
            <a:r>
              <a:rPr lang="en-US" altLang="zh-CN" sz="1400" dirty="0"/>
              <a:t>◆ Scientific Cooperation Model</a:t>
            </a:r>
            <a:br>
              <a:rPr lang="en-US" altLang="zh-CN" sz="1400" dirty="0"/>
            </a:br>
            <a:r>
              <a:rPr lang="en-US" altLang="zh-CN" sz="1400" dirty="0"/>
              <a:t>◆ Mutual Protection Mechanisms</a:t>
            </a:r>
            <a:br>
              <a:rPr lang="en-US" altLang="zh-CN" sz="1400" dirty="0"/>
            </a:br>
            <a:r>
              <a:rPr lang="en-US" altLang="zh-CN" sz="1400" dirty="0"/>
              <a:t>◆ Win-Win Business Structure</a:t>
            </a:r>
            <a:br>
              <a:rPr lang="en-US" altLang="zh-CN" sz="1400" dirty="0"/>
            </a:br>
            <a:r>
              <a:rPr lang="en-US" altLang="zh-CN" sz="1400" dirty="0"/>
              <a:t>◆ Synergistic Value Creation (1+1&gt;2)</a:t>
            </a:r>
          </a:p>
          <a:p>
            <a:endParaRPr lang="zh-CN" altLang="en-US" sz="11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708" y="4357212"/>
            <a:ext cx="4968552" cy="204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61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076" y="1796635"/>
            <a:ext cx="2345697" cy="377026"/>
          </a:xfrm>
          <a:prstGeom prst="rect">
            <a:avLst/>
          </a:prstGeom>
          <a:noFill/>
        </p:spPr>
        <p:txBody>
          <a:bodyPr wrap="square">
            <a:spAutoFit/>
          </a:bodyPr>
          <a:lstStyle/>
          <a:p>
            <a:pPr defTabSz="1072866" fontAlgn="auto">
              <a:lnSpc>
                <a:spcPct val="150000"/>
              </a:lnSpc>
              <a:spcBef>
                <a:spcPts val="0"/>
              </a:spcBef>
              <a:spcAft>
                <a:spcPts val="0"/>
              </a:spcAft>
              <a:defRPr/>
            </a:pPr>
            <a:r>
              <a:rPr lang="en-US" altLang="zh-CN" sz="1400" dirty="0"/>
              <a:t>Main Unit: 10-inch </a:t>
            </a:r>
            <a:endParaRPr lang="en-US" altLang="zh-CN" sz="1400" dirty="0">
              <a:latin typeface="+mn-ea"/>
              <a:ea typeface="+mn-ea"/>
            </a:endParaRP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591" y="4674810"/>
            <a:ext cx="1296144" cy="155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970664" y="4030702"/>
            <a:ext cx="2177684" cy="569964"/>
          </a:xfrm>
          <a:prstGeom prst="rect">
            <a:avLst/>
          </a:prstGeom>
          <a:noFill/>
        </p:spPr>
        <p:txBody>
          <a:bodyPr wrap="square">
            <a:spAutoFit/>
          </a:bodyPr>
          <a:lstStyle/>
          <a:p>
            <a:pPr defTabSz="1072866" fontAlgn="auto">
              <a:lnSpc>
                <a:spcPct val="150000"/>
              </a:lnSpc>
              <a:spcBef>
                <a:spcPts val="0"/>
              </a:spcBef>
              <a:spcAft>
                <a:spcPts val="0"/>
              </a:spcAft>
              <a:defRPr/>
            </a:pPr>
            <a:r>
              <a:rPr lang="en-US" altLang="zh-CN" sz="1100" dirty="0"/>
              <a:t>Light Source: Magnetic Mount,</a:t>
            </a:r>
            <a:r>
              <a:rPr lang="en-US" altLang="zh-CN" sz="1100" dirty="0"/>
              <a:t/>
            </a:r>
            <a:br>
              <a:rPr lang="en-US" altLang="zh-CN" sz="1100" dirty="0"/>
            </a:br>
            <a:r>
              <a:rPr lang="en-US" altLang="zh-CN" sz="1100" dirty="0"/>
              <a:t>Infrared</a:t>
            </a:r>
            <a:endParaRPr lang="en-US" altLang="zh-CN" sz="1100" dirty="0">
              <a:latin typeface="+mn-ea"/>
              <a:ea typeface="+mn-ea"/>
            </a:endParaRPr>
          </a:p>
        </p:txBody>
      </p:sp>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2233" y="2304466"/>
            <a:ext cx="1840607" cy="126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122233" y="1848178"/>
            <a:ext cx="2808052" cy="336374"/>
          </a:xfrm>
          <a:prstGeom prst="rect">
            <a:avLst/>
          </a:prstGeom>
          <a:noFill/>
        </p:spPr>
        <p:txBody>
          <a:bodyPr wrap="square">
            <a:spAutoFit/>
          </a:bodyPr>
          <a:lstStyle/>
          <a:p>
            <a:pPr defTabSz="1072866" fontAlgn="auto">
              <a:lnSpc>
                <a:spcPct val="150000"/>
              </a:lnSpc>
              <a:spcBef>
                <a:spcPts val="0"/>
              </a:spcBef>
              <a:spcAft>
                <a:spcPts val="0"/>
              </a:spcAft>
              <a:defRPr/>
            </a:pPr>
            <a:r>
              <a:rPr lang="en-US" altLang="zh-CN" sz="1200" dirty="0"/>
              <a:t>Controller: Self-developed</a:t>
            </a:r>
            <a:endParaRPr lang="en-US" altLang="zh-CN" sz="1200" dirty="0">
              <a:latin typeface="+mn-ea"/>
              <a:ea typeface="+mn-ea"/>
            </a:endParaRPr>
          </a:p>
        </p:txBody>
      </p:sp>
      <p:sp>
        <p:nvSpPr>
          <p:cNvPr id="27" name="TextBox 26"/>
          <p:cNvSpPr txBox="1"/>
          <p:nvPr/>
        </p:nvSpPr>
        <p:spPr>
          <a:xfrm>
            <a:off x="7185248" y="1954513"/>
            <a:ext cx="2500299" cy="1167371"/>
          </a:xfrm>
          <a:prstGeom prst="rect">
            <a:avLst/>
          </a:prstGeom>
          <a:noFill/>
        </p:spPr>
        <p:txBody>
          <a:bodyPr wrap="square">
            <a:spAutoFit/>
          </a:bodyPr>
          <a:lstStyle/>
          <a:p>
            <a:pPr defTabSz="1072866" fontAlgn="auto">
              <a:lnSpc>
                <a:spcPct val="150000"/>
              </a:lnSpc>
              <a:spcBef>
                <a:spcPts val="0"/>
              </a:spcBef>
              <a:spcAft>
                <a:spcPts val="0"/>
              </a:spcAft>
              <a:defRPr/>
            </a:pPr>
            <a:r>
              <a:rPr lang="en-US" altLang="zh-CN" sz="1200" dirty="0"/>
              <a:t>Industrial Camera: Stable performance,</a:t>
            </a:r>
            <a:r>
              <a:rPr lang="en-US" altLang="zh-CN" sz="1200" dirty="0"/>
              <a:t/>
            </a:r>
            <a:br>
              <a:rPr lang="en-US" altLang="zh-CN" sz="1200" dirty="0"/>
            </a:br>
            <a:r>
              <a:rPr lang="en-US" altLang="zh-CN" sz="1200" dirty="0"/>
              <a:t>Equipped with 1.3MP-5MP HD wide-range lens</a:t>
            </a:r>
            <a:endParaRPr lang="en-US" altLang="zh-CN" sz="1200" dirty="0">
              <a:latin typeface="+mn-ea"/>
              <a:ea typeface="+mn-ea"/>
            </a:endParaRPr>
          </a:p>
        </p:txBody>
      </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259" y="2694406"/>
            <a:ext cx="1165077" cy="134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333232" y="4068796"/>
            <a:ext cx="1852016" cy="700192"/>
          </a:xfrm>
          <a:prstGeom prst="rect">
            <a:avLst/>
          </a:prstGeom>
          <a:noFill/>
        </p:spPr>
        <p:txBody>
          <a:bodyPr wrap="square">
            <a:spAutoFit/>
          </a:bodyPr>
          <a:lstStyle/>
          <a:p>
            <a:pPr defTabSz="1072866" fontAlgn="auto">
              <a:lnSpc>
                <a:spcPct val="150000"/>
              </a:lnSpc>
              <a:spcBef>
                <a:spcPts val="0"/>
              </a:spcBef>
              <a:spcAft>
                <a:spcPts val="0"/>
              </a:spcAft>
              <a:defRPr/>
            </a:pPr>
            <a:r>
              <a:rPr lang="en-US" altLang="zh-CN" sz="1400" dirty="0"/>
              <a:t>High-speed Composite Cable</a:t>
            </a:r>
            <a:endParaRPr lang="en-US" altLang="zh-CN" sz="1400" dirty="0">
              <a:latin typeface="+mn-ea"/>
              <a:ea typeface="+mn-ea"/>
            </a:endParaRPr>
          </a:p>
        </p:txBody>
      </p:sp>
      <p:sp>
        <p:nvSpPr>
          <p:cNvPr id="19" name="标题 1"/>
          <p:cNvSpPr txBox="1">
            <a:spLocks/>
          </p:cNvSpPr>
          <p:nvPr/>
        </p:nvSpPr>
        <p:spPr>
          <a:xfrm>
            <a:off x="2279965" y="0"/>
            <a:ext cx="4788532" cy="572786"/>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Component Overview</a:t>
            </a:r>
            <a:endParaRPr lang="zh-CN" altLang="en-US" sz="3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43" y="2332700"/>
            <a:ext cx="2151501" cy="31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0464" y="3330328"/>
            <a:ext cx="2037184" cy="21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10608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txBox="1">
            <a:spLocks/>
          </p:cNvSpPr>
          <p:nvPr/>
        </p:nvSpPr>
        <p:spPr>
          <a:xfrm>
            <a:off x="2279965" y="0"/>
            <a:ext cx="4788532" cy="572786"/>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Installation in Real Applications</a:t>
            </a:r>
            <a:endParaRPr lang="zh-CN" altLang="en-US" sz="3200"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8" y="2852936"/>
            <a:ext cx="5485623" cy="338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151" y="836712"/>
            <a:ext cx="4881901" cy="360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16496" y="1520644"/>
            <a:ext cx="4953000" cy="1200329"/>
          </a:xfrm>
          <a:prstGeom prst="rect">
            <a:avLst/>
          </a:prstGeom>
        </p:spPr>
        <p:txBody>
          <a:bodyPr>
            <a:spAutoFit/>
          </a:bodyPr>
          <a:lstStyle/>
          <a:p>
            <a:pPr defTabSz="1072866" fontAlgn="auto">
              <a:lnSpc>
                <a:spcPct val="150000"/>
              </a:lnSpc>
              <a:spcBef>
                <a:spcPts val="0"/>
              </a:spcBef>
              <a:spcAft>
                <a:spcPts val="0"/>
              </a:spcAft>
              <a:defRPr/>
            </a:pPr>
            <a:r>
              <a:rPr lang="en-US" altLang="zh-CN" sz="2400" dirty="0"/>
              <a:t>Mounted on Injection Molding Machine</a:t>
            </a:r>
            <a:endParaRPr lang="en-US" altLang="zh-CN" sz="2400" dirty="0">
              <a:latin typeface="+mn-ea"/>
              <a:ea typeface="+mn-ea"/>
            </a:endParaRPr>
          </a:p>
        </p:txBody>
      </p:sp>
    </p:spTree>
    <p:extLst>
      <p:ext uri="{BB962C8B-B14F-4D97-AF65-F5344CB8AC3E}">
        <p14:creationId xmlns:p14="http://schemas.microsoft.com/office/powerpoint/2010/main" val="155618318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97216" y="2050347"/>
            <a:ext cx="2720975" cy="4025717"/>
          </a:xfrm>
          <a:prstGeom prst="rect">
            <a:avLst/>
          </a:prstGeom>
          <a:noFill/>
        </p:spPr>
        <p:txBody>
          <a:bodyPr>
            <a:spAutoFit/>
          </a:bodyPr>
          <a:lstStyle/>
          <a:p>
            <a:r>
              <a:rPr lang="en-US" altLang="zh-CN" sz="1200" dirty="0" smtClean="0"/>
              <a:t>1.When </a:t>
            </a:r>
            <a:r>
              <a:rPr lang="en-US" altLang="zh-CN" sz="1200" dirty="0"/>
              <a:t>the injection molding machine completes mold opening, it signals the mold protector to take photos. If no abnormality is detected, the injection molding machine proceeds to the next step</a:t>
            </a:r>
            <a:r>
              <a:rPr lang="en-US" altLang="zh-CN" sz="1200" dirty="0" smtClean="0"/>
              <a:t>.</a:t>
            </a:r>
          </a:p>
          <a:p>
            <a:endParaRPr lang="en-US" altLang="zh-CN" sz="1200" dirty="0"/>
          </a:p>
          <a:p>
            <a:r>
              <a:rPr lang="en-US" altLang="zh-CN" sz="1200" dirty="0" smtClean="0"/>
              <a:t>2.After </a:t>
            </a:r>
            <a:r>
              <a:rPr lang="en-US" altLang="zh-CN" sz="1200" dirty="0"/>
              <a:t>the ejector pins push out the product, the injection molding machine signals the mold protector to take photos again. If no abnormality is detected, the injection molding machine continues with mold closing and other operations</a:t>
            </a:r>
            <a:r>
              <a:rPr lang="en-US" altLang="zh-CN" sz="1200" dirty="0" smtClean="0"/>
              <a:t>.</a:t>
            </a:r>
          </a:p>
          <a:p>
            <a:endParaRPr lang="en-US" altLang="zh-CN" sz="1200" dirty="0"/>
          </a:p>
          <a:p>
            <a:r>
              <a:rPr lang="en-US" altLang="zh-CN" sz="1200" dirty="0" smtClean="0"/>
              <a:t>3.If </a:t>
            </a:r>
            <a:r>
              <a:rPr lang="en-US" altLang="zh-CN" sz="1200" dirty="0"/>
              <a:t>any abnormality is detected, the mold protector will send an abnormal signal, stop the injection molding machine's operation and trigger an alarm.</a:t>
            </a:r>
          </a:p>
          <a:p>
            <a:pPr>
              <a:lnSpc>
                <a:spcPct val="130000"/>
              </a:lnSpc>
              <a:buFont typeface="Wingdings" pitchFamily="2" charset="2"/>
              <a:buChar char="u"/>
            </a:pPr>
            <a:endParaRPr lang="zh-CN" altLang="zh-CN" sz="1200" dirty="0">
              <a:latin typeface="微软雅黑" pitchFamily="34" charset="-122"/>
              <a:ea typeface="微软雅黑" pitchFamily="34" charset="-122"/>
            </a:endParaRPr>
          </a:p>
        </p:txBody>
      </p:sp>
      <p:pic>
        <p:nvPicPr>
          <p:cNvPr id="27651" name="Picture 3"/>
          <p:cNvPicPr>
            <a:picLocks noChangeAspect="1" noChangeArrowheads="1"/>
          </p:cNvPicPr>
          <p:nvPr/>
        </p:nvPicPr>
        <p:blipFill>
          <a:blip r:embed="rId3" cstate="print"/>
          <a:srcRect/>
          <a:stretch>
            <a:fillRect/>
          </a:stretch>
        </p:blipFill>
        <p:spPr bwMode="auto">
          <a:xfrm>
            <a:off x="57150" y="1700213"/>
            <a:ext cx="7185025" cy="4725987"/>
          </a:xfrm>
          <a:prstGeom prst="rect">
            <a:avLst/>
          </a:prstGeom>
          <a:noFill/>
          <a:ln w="9525">
            <a:noFill/>
            <a:miter lim="800000"/>
            <a:headEnd/>
            <a:tailEnd/>
          </a:ln>
        </p:spPr>
      </p:pic>
      <p:sp>
        <p:nvSpPr>
          <p:cNvPr id="8" name="AutoShape 30"/>
          <p:cNvSpPr>
            <a:spLocks noChangeArrowheads="1"/>
          </p:cNvSpPr>
          <p:nvPr/>
        </p:nvSpPr>
        <p:spPr bwMode="ltGray">
          <a:xfrm>
            <a:off x="2404250" y="764704"/>
            <a:ext cx="6221158" cy="576064"/>
          </a:xfrm>
          <a:prstGeom prst="roundRect">
            <a:avLst>
              <a:gd name="adj" fmla="val 11921"/>
            </a:avLst>
          </a:prstGeom>
          <a:solidFill>
            <a:srgbClr val="C00000"/>
          </a:solidFill>
          <a:ln w="25400">
            <a:solidFill>
              <a:srgbClr val="FEFEFE"/>
            </a:solidFill>
            <a:round/>
            <a:headEnd/>
            <a:tailEnd/>
          </a:ln>
          <a:effectLst>
            <a:outerShdw dist="53882" dir="2700000" algn="ctr" rotWithShape="0">
              <a:srgbClr val="000000">
                <a:alpha val="50000"/>
              </a:srgbClr>
            </a:outerShdw>
            <a:reflection blurRad="6350" stA="52000" endA="300" endPos="35000" dir="5400000" sy="-100000" algn="bl" rotWithShape="0"/>
          </a:effectLst>
        </p:spPr>
        <p:txBody>
          <a:bodyPr wrap="none" lIns="107287" tIns="53643" rIns="107287" bIns="53643" anchor="ctr"/>
          <a:lstStyle/>
          <a:p>
            <a:pPr algn="ctr" defTabSz="1072866" fontAlgn="auto">
              <a:spcBef>
                <a:spcPts val="0"/>
              </a:spcBef>
              <a:spcAft>
                <a:spcPts val="0"/>
              </a:spcAft>
              <a:defRPr/>
            </a:pPr>
            <a:r>
              <a:rPr lang="en-US" altLang="zh-CN" dirty="0"/>
              <a:t>Operational Mechanism 1 - Process Flow</a:t>
            </a:r>
            <a:endParaRPr lang="zh-CN" altLang="en-US" sz="2400" dirty="0">
              <a:solidFill>
                <a:schemeClr val="bg1"/>
              </a:solidFill>
              <a:latin typeface="微软雅黑" pitchFamily="34" charset="-122"/>
              <a:ea typeface="微软雅黑" pitchFamily="34" charset="-122"/>
            </a:endParaRPr>
          </a:p>
        </p:txBody>
      </p:sp>
      <p:sp>
        <p:nvSpPr>
          <p:cNvPr id="5" name="标题 1"/>
          <p:cNvSpPr txBox="1">
            <a:spLocks/>
          </p:cNvSpPr>
          <p:nvPr/>
        </p:nvSpPr>
        <p:spPr>
          <a:xfrm>
            <a:off x="2485378" y="43164"/>
            <a:ext cx="4788532" cy="572786"/>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FAQ (Frequently Asked Questions)</a:t>
            </a:r>
            <a:endParaRPr lang="zh-CN" altLang="en-US" sz="3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65368" y="5301208"/>
            <a:ext cx="1596271"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30"/>
          <p:cNvSpPr>
            <a:spLocks noChangeArrowheads="1"/>
          </p:cNvSpPr>
          <p:nvPr/>
        </p:nvSpPr>
        <p:spPr bwMode="ltGray">
          <a:xfrm>
            <a:off x="444965" y="566201"/>
            <a:ext cx="6681676" cy="445793"/>
          </a:xfrm>
          <a:prstGeom prst="roundRect">
            <a:avLst>
              <a:gd name="adj" fmla="val 11921"/>
            </a:avLst>
          </a:prstGeom>
          <a:solidFill>
            <a:srgbClr val="C00000"/>
          </a:solidFill>
          <a:ln w="25400">
            <a:solidFill>
              <a:srgbClr val="FEFEFE"/>
            </a:solidFill>
            <a:round/>
            <a:headEnd/>
            <a:tailEnd/>
          </a:ln>
          <a:effectLst>
            <a:outerShdw dist="53882" dir="2700000" algn="ctr" rotWithShape="0">
              <a:srgbClr val="000000">
                <a:alpha val="50000"/>
              </a:srgbClr>
            </a:outerShdw>
            <a:reflection blurRad="6350" stA="52000" endA="300" endPos="35000" dir="5400000" sy="-100000" algn="bl" rotWithShape="0"/>
          </a:effectLst>
        </p:spPr>
        <p:txBody>
          <a:bodyPr wrap="none" lIns="107287" tIns="53643" rIns="107287" bIns="53643" anchor="ctr"/>
          <a:lstStyle/>
          <a:p>
            <a:pPr algn="ctr" defTabSz="1072866" fontAlgn="auto">
              <a:spcBef>
                <a:spcPts val="0"/>
              </a:spcBef>
              <a:spcAft>
                <a:spcPts val="0"/>
              </a:spcAft>
              <a:defRPr/>
            </a:pPr>
            <a:r>
              <a:rPr lang="en-US" altLang="zh-CN" dirty="0"/>
              <a:t>Operational Principles 2 - Image Computation</a:t>
            </a:r>
            <a:endParaRPr lang="zh-CN" altLang="en-US" sz="2400" dirty="0">
              <a:solidFill>
                <a:schemeClr val="bg1"/>
              </a:solidFill>
              <a:latin typeface="微软雅黑" pitchFamily="34" charset="-122"/>
              <a:ea typeface="微软雅黑" pitchFamily="34" charset="-122"/>
            </a:endParaRPr>
          </a:p>
        </p:txBody>
      </p:sp>
      <p:sp>
        <p:nvSpPr>
          <p:cNvPr id="2" name="TextBox 1"/>
          <p:cNvSpPr txBox="1"/>
          <p:nvPr/>
        </p:nvSpPr>
        <p:spPr>
          <a:xfrm>
            <a:off x="4933650" y="2819151"/>
            <a:ext cx="4680520" cy="523220"/>
          </a:xfrm>
          <a:prstGeom prst="rect">
            <a:avLst/>
          </a:prstGeom>
          <a:noFill/>
        </p:spPr>
        <p:txBody>
          <a:bodyPr wrap="square" rtlCol="0">
            <a:spAutoFit/>
          </a:bodyPr>
          <a:lstStyle/>
          <a:p>
            <a:r>
              <a:rPr lang="en-US" altLang="zh-CN" sz="1400" dirty="0"/>
              <a:t>Compared with Image Database: No significant deviation, Determined as </a:t>
            </a:r>
            <a:r>
              <a:rPr lang="en-US" altLang="zh-CN" sz="1400" dirty="0" smtClean="0"/>
              <a:t>OK</a:t>
            </a:r>
            <a:endParaRPr lang="zh-CN" altLang="en-US" sz="1400" dirty="0"/>
          </a:p>
        </p:txBody>
      </p:sp>
      <p:sp>
        <p:nvSpPr>
          <p:cNvPr id="4" name="TextBox 3"/>
          <p:cNvSpPr txBox="1"/>
          <p:nvPr/>
        </p:nvSpPr>
        <p:spPr>
          <a:xfrm>
            <a:off x="4558676" y="5507940"/>
            <a:ext cx="5241560" cy="461665"/>
          </a:xfrm>
          <a:prstGeom prst="rect">
            <a:avLst/>
          </a:prstGeom>
          <a:noFill/>
        </p:spPr>
        <p:txBody>
          <a:bodyPr wrap="square" rtlCol="0">
            <a:spAutoFit/>
          </a:bodyPr>
          <a:lstStyle/>
          <a:p>
            <a:r>
              <a:rPr lang="en-US" altLang="zh-CN" sz="1200" dirty="0"/>
              <a:t>Significant deviation detected - Tentatively marked as NG, pending final determination based on operator behavior metrics.</a:t>
            </a:r>
            <a:endParaRPr lang="zh-CN" altLang="en-US" sz="1200" dirty="0"/>
          </a:p>
        </p:txBody>
      </p:sp>
      <p:sp>
        <p:nvSpPr>
          <p:cNvPr id="5" name="TextBox 4"/>
          <p:cNvSpPr txBox="1"/>
          <p:nvPr/>
        </p:nvSpPr>
        <p:spPr>
          <a:xfrm>
            <a:off x="488504" y="2300387"/>
            <a:ext cx="3297299" cy="415498"/>
          </a:xfrm>
          <a:prstGeom prst="rect">
            <a:avLst/>
          </a:prstGeom>
          <a:noFill/>
        </p:spPr>
        <p:txBody>
          <a:bodyPr wrap="square" rtlCol="0">
            <a:spAutoFit/>
          </a:bodyPr>
          <a:lstStyle/>
          <a:p>
            <a:endParaRPr lang="zh-CN" altLang="en-US" dirty="0"/>
          </a:p>
        </p:txBody>
      </p:sp>
      <p:sp>
        <p:nvSpPr>
          <p:cNvPr id="9" name="标题 1"/>
          <p:cNvSpPr txBox="1">
            <a:spLocks/>
          </p:cNvSpPr>
          <p:nvPr/>
        </p:nvSpPr>
        <p:spPr>
          <a:xfrm>
            <a:off x="2485378" y="43164"/>
            <a:ext cx="4788532" cy="57278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smtClean="0"/>
              <a:t>客户疑问解答</a:t>
            </a:r>
            <a:endParaRPr lang="zh-CN" alt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293" y="3688665"/>
            <a:ext cx="53149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675" y="1033661"/>
            <a:ext cx="53149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a:off x="200472" y="1412776"/>
            <a:ext cx="4043366" cy="4801314"/>
          </a:xfrm>
          <a:prstGeom prst="rect">
            <a:avLst/>
          </a:prstGeom>
          <a:noFill/>
        </p:spPr>
        <p:txBody>
          <a:bodyPr wrap="square" rtlCol="0">
            <a:spAutoFit/>
          </a:bodyPr>
          <a:lstStyle/>
          <a:p>
            <a:r>
              <a:rPr lang="en-US" altLang="zh-CN" sz="1800" dirty="0" smtClean="0"/>
              <a:t>Advanced </a:t>
            </a:r>
            <a:r>
              <a:rPr lang="en-US" altLang="zh-CN" sz="1800" dirty="0"/>
              <a:t>Analysis System</a:t>
            </a:r>
            <a:r>
              <a:rPr lang="en-US" altLang="zh-CN" sz="1800" dirty="0" smtClean="0"/>
              <a:t>:</a:t>
            </a:r>
          </a:p>
          <a:p>
            <a:endParaRPr lang="en-US" altLang="zh-CN" sz="1800" dirty="0"/>
          </a:p>
          <a:p>
            <a:r>
              <a:rPr lang="en-US" altLang="zh-CN" sz="1800" dirty="0" smtClean="0"/>
              <a:t>1.Employs </a:t>
            </a:r>
            <a:r>
              <a:rPr lang="en-US" altLang="zh-CN" sz="1800" dirty="0"/>
              <a:t>Big Data Fuzzy Analysis </a:t>
            </a:r>
            <a:r>
              <a:rPr lang="en-US" altLang="zh-CN" sz="1800" dirty="0" smtClean="0"/>
              <a:t>methodology</a:t>
            </a:r>
            <a:endParaRPr lang="en-US" altLang="zh-CN" sz="1800" dirty="0"/>
          </a:p>
          <a:p>
            <a:r>
              <a:rPr lang="en-US" altLang="zh-CN" sz="1800" dirty="0" smtClean="0"/>
              <a:t>2.Tracks </a:t>
            </a:r>
            <a:r>
              <a:rPr lang="en-US" altLang="zh-CN" sz="1800" dirty="0"/>
              <a:t>and records operator behavior </a:t>
            </a:r>
            <a:r>
              <a:rPr lang="en-US" altLang="zh-CN" sz="1800" dirty="0" smtClean="0"/>
              <a:t>patterns</a:t>
            </a:r>
            <a:endParaRPr lang="en-US" altLang="zh-CN" sz="1800" dirty="0"/>
          </a:p>
          <a:p>
            <a:r>
              <a:rPr lang="en-US" altLang="zh-CN" sz="1800" dirty="0" smtClean="0"/>
              <a:t>3.Monitors </a:t>
            </a:r>
            <a:r>
              <a:rPr lang="en-US" altLang="zh-CN" sz="1800" dirty="0"/>
              <a:t>machine status </a:t>
            </a:r>
            <a:r>
              <a:rPr lang="en-US" altLang="zh-CN" sz="1800" dirty="0" smtClean="0"/>
              <a:t>variations</a:t>
            </a:r>
            <a:endParaRPr lang="en-US" altLang="zh-CN" sz="1800" dirty="0"/>
          </a:p>
          <a:p>
            <a:r>
              <a:rPr lang="en-US" altLang="zh-CN" sz="1800" dirty="0" smtClean="0"/>
              <a:t>4.Performs </a:t>
            </a:r>
            <a:r>
              <a:rPr lang="en-US" altLang="zh-CN" sz="1800" dirty="0"/>
              <a:t>comprehensive data </a:t>
            </a:r>
            <a:r>
              <a:rPr lang="en-US" altLang="zh-CN" sz="1800" dirty="0" smtClean="0"/>
              <a:t>analysis</a:t>
            </a:r>
            <a:endParaRPr lang="en-US" altLang="zh-CN" sz="1800" dirty="0"/>
          </a:p>
          <a:p>
            <a:r>
              <a:rPr lang="en-US" altLang="zh-CN" sz="1800" dirty="0" smtClean="0"/>
              <a:t>5.Builds </a:t>
            </a:r>
            <a:r>
              <a:rPr lang="en-US" altLang="zh-CN" sz="1800" dirty="0"/>
              <a:t>and optimizes self-learning </a:t>
            </a:r>
            <a:r>
              <a:rPr lang="en-US" altLang="zh-CN" sz="1800" dirty="0" smtClean="0"/>
              <a:t>database</a:t>
            </a:r>
            <a:endParaRPr lang="en-US" altLang="zh-CN" sz="1800" dirty="0"/>
          </a:p>
          <a:p>
            <a:r>
              <a:rPr lang="en-US" altLang="zh-CN" sz="1800" dirty="0" smtClean="0"/>
              <a:t>6.Adapts </a:t>
            </a:r>
            <a:r>
              <a:rPr lang="en-US" altLang="zh-CN" sz="1800" dirty="0"/>
              <a:t>to behavioral changes over time</a:t>
            </a:r>
          </a:p>
          <a:p>
            <a:r>
              <a:rPr lang="en-US" altLang="zh-CN" sz="1800" dirty="0"/>
              <a:t>Provides AI-driven OK/NG decisions</a:t>
            </a:r>
          </a:p>
          <a:p>
            <a:r>
              <a:rPr lang="en-US" altLang="zh-CN" sz="1800" dirty="0" smtClean="0"/>
              <a:t>7.Features </a:t>
            </a:r>
            <a:r>
              <a:rPr lang="en-US" altLang="zh-CN" sz="1800" dirty="0"/>
              <a:t>flexible computing architecture"</a:t>
            </a:r>
          </a:p>
          <a:p>
            <a:endParaRPr lang="zh-CN" altLang="en-US" sz="1800" dirty="0"/>
          </a:p>
        </p:txBody>
      </p:sp>
    </p:spTree>
    <p:extLst>
      <p:ext uri="{BB962C8B-B14F-4D97-AF65-F5344CB8AC3E}">
        <p14:creationId xmlns:p14="http://schemas.microsoft.com/office/powerpoint/2010/main" val="15220836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blip>
          <a:srcRect/>
          <a:stretch>
            <a:fillRect/>
          </a:stretch>
        </p:blipFill>
        <p:spPr bwMode="auto">
          <a:xfrm>
            <a:off x="1856656" y="3006358"/>
            <a:ext cx="5904655" cy="3518986"/>
          </a:xfrm>
          <a:prstGeom prst="round2DiagRect">
            <a:avLst/>
          </a:prstGeom>
          <a:noFill/>
          <a:ln>
            <a:noFill/>
          </a:ln>
          <a:effectLst/>
          <a:extLst/>
        </p:spPr>
      </p:pic>
      <p:sp>
        <p:nvSpPr>
          <p:cNvPr id="10" name="TextBox 9"/>
          <p:cNvSpPr txBox="1"/>
          <p:nvPr/>
        </p:nvSpPr>
        <p:spPr>
          <a:xfrm>
            <a:off x="2288704" y="1706496"/>
            <a:ext cx="7295728" cy="1278492"/>
          </a:xfrm>
          <a:prstGeom prst="rect">
            <a:avLst/>
          </a:prstGeom>
          <a:noFill/>
        </p:spPr>
        <p:txBody>
          <a:bodyPr wrap="square">
            <a:spAutoFit/>
          </a:bodyPr>
          <a:lstStyle/>
          <a:p>
            <a:r>
              <a:rPr lang="en-US" altLang="zh-CN" dirty="0" smtClean="0"/>
              <a:t>1. User-friendly </a:t>
            </a:r>
            <a:r>
              <a:rPr lang="en-US" altLang="zh-CN" dirty="0"/>
              <a:t>HMI with 30-minute learning curve</a:t>
            </a:r>
          </a:p>
          <a:p>
            <a:r>
              <a:rPr lang="en-US" altLang="zh-CN" dirty="0" smtClean="0"/>
              <a:t>2. Rapid </a:t>
            </a:r>
            <a:r>
              <a:rPr lang="en-US" altLang="zh-CN" dirty="0"/>
              <a:t>2-minute mold setup protocol</a:t>
            </a:r>
          </a:p>
          <a:p>
            <a:r>
              <a:rPr lang="en-US" altLang="zh-CN" dirty="0" smtClean="0"/>
              <a:t>3. Space-efficient </a:t>
            </a:r>
            <a:r>
              <a:rPr lang="en-US" altLang="zh-CN" dirty="0"/>
              <a:t>wall-mount design</a:t>
            </a:r>
          </a:p>
          <a:p>
            <a:pPr marL="285750" indent="-285750" defTabSz="1072866" fontAlgn="auto">
              <a:lnSpc>
                <a:spcPct val="130000"/>
              </a:lnSpc>
              <a:spcBef>
                <a:spcPts val="0"/>
              </a:spcBef>
              <a:spcAft>
                <a:spcPts val="0"/>
              </a:spcAft>
              <a:buFont typeface="Wingdings" pitchFamily="2" charset="2"/>
              <a:buChar char="Ø"/>
              <a:defRPr/>
            </a:pPr>
            <a:endParaRPr lang="en-US" altLang="zh-CN" sz="1200" dirty="0">
              <a:latin typeface="+mn-ea"/>
              <a:ea typeface="+mn-ea"/>
            </a:endParaRPr>
          </a:p>
        </p:txBody>
      </p:sp>
      <p:sp>
        <p:nvSpPr>
          <p:cNvPr id="11" name="AutoShape 30"/>
          <p:cNvSpPr>
            <a:spLocks noChangeArrowheads="1"/>
          </p:cNvSpPr>
          <p:nvPr/>
        </p:nvSpPr>
        <p:spPr bwMode="ltGray">
          <a:xfrm>
            <a:off x="791605" y="620689"/>
            <a:ext cx="1353600" cy="576064"/>
          </a:xfrm>
          <a:prstGeom prst="roundRect">
            <a:avLst>
              <a:gd name="adj" fmla="val 11921"/>
            </a:avLst>
          </a:prstGeom>
          <a:solidFill>
            <a:srgbClr val="C00000"/>
          </a:solidFill>
          <a:ln w="25400">
            <a:solidFill>
              <a:srgbClr val="FEFEFE"/>
            </a:solidFill>
            <a:round/>
            <a:headEnd/>
            <a:tailEnd/>
          </a:ln>
          <a:effectLst>
            <a:outerShdw dist="53882" dir="2700000" algn="ctr" rotWithShape="0">
              <a:srgbClr val="000000">
                <a:alpha val="50000"/>
              </a:srgbClr>
            </a:outerShdw>
            <a:reflection blurRad="6350" stA="52000" endA="300" endPos="35000" dir="5400000" sy="-100000" algn="bl" rotWithShape="0"/>
          </a:effectLst>
        </p:spPr>
        <p:txBody>
          <a:bodyPr wrap="none" lIns="107287" tIns="53643" rIns="107287" bIns="53643" anchor="ctr"/>
          <a:lstStyle/>
          <a:p>
            <a:pPr algn="ctr" defTabSz="1072866" fontAlgn="auto">
              <a:spcBef>
                <a:spcPts val="0"/>
              </a:spcBef>
              <a:spcAft>
                <a:spcPts val="0"/>
              </a:spcAft>
              <a:defRPr/>
            </a:pPr>
            <a:r>
              <a:rPr lang="en-US" altLang="zh-CN" dirty="0" smtClean="0"/>
              <a:t>Functions</a:t>
            </a:r>
            <a:endParaRPr lang="zh-CN" altLang="en-US" sz="2400" dirty="0">
              <a:solidFill>
                <a:schemeClr val="bg1"/>
              </a:solidFill>
              <a:latin typeface="微软雅黑" pitchFamily="34" charset="-122"/>
              <a:ea typeface="微软雅黑" pitchFamily="34" charset="-122"/>
            </a:endParaRPr>
          </a:p>
        </p:txBody>
      </p:sp>
      <p:sp>
        <p:nvSpPr>
          <p:cNvPr id="5" name="标题 1"/>
          <p:cNvSpPr txBox="1">
            <a:spLocks/>
          </p:cNvSpPr>
          <p:nvPr/>
        </p:nvSpPr>
        <p:spPr>
          <a:xfrm>
            <a:off x="2485378" y="43164"/>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0"/>
          <p:cNvSpPr>
            <a:spLocks noChangeArrowheads="1"/>
          </p:cNvSpPr>
          <p:nvPr/>
        </p:nvSpPr>
        <p:spPr bwMode="ltGray">
          <a:xfrm>
            <a:off x="128464" y="192368"/>
            <a:ext cx="2664296" cy="576064"/>
          </a:xfrm>
          <a:prstGeom prst="roundRect">
            <a:avLst>
              <a:gd name="adj" fmla="val 11921"/>
            </a:avLst>
          </a:prstGeom>
          <a:solidFill>
            <a:srgbClr val="C00000"/>
          </a:solidFill>
          <a:ln w="25400">
            <a:solidFill>
              <a:srgbClr val="FEFEFE"/>
            </a:solidFill>
            <a:round/>
            <a:headEnd/>
            <a:tailEnd/>
          </a:ln>
          <a:effectLst>
            <a:outerShdw dist="53882" dir="2700000" algn="ctr" rotWithShape="0">
              <a:srgbClr val="000000">
                <a:alpha val="50000"/>
              </a:srgbClr>
            </a:outerShdw>
            <a:reflection blurRad="6350" stA="52000" endA="300" endPos="35000" dir="5400000" sy="-100000" algn="bl" rotWithShape="0"/>
          </a:effectLst>
        </p:spPr>
        <p:txBody>
          <a:bodyPr wrap="none" lIns="107287" tIns="53643" rIns="107287" bIns="53643" anchor="ctr"/>
          <a:lstStyle/>
          <a:p>
            <a:r>
              <a:rPr lang="en-US" altLang="zh-CN" sz="2400" dirty="0"/>
              <a:t>Applications</a:t>
            </a:r>
            <a:endParaRPr lang="zh-CN" altLang="en-US" sz="3600" dirty="0"/>
          </a:p>
        </p:txBody>
      </p:sp>
      <p:sp>
        <p:nvSpPr>
          <p:cNvPr id="7" name="TextBox 6"/>
          <p:cNvSpPr txBox="1"/>
          <p:nvPr/>
        </p:nvSpPr>
        <p:spPr>
          <a:xfrm>
            <a:off x="1937679" y="908720"/>
            <a:ext cx="7993286" cy="5336846"/>
          </a:xfrm>
          <a:prstGeom prst="rect">
            <a:avLst/>
          </a:prstGeom>
          <a:noFill/>
        </p:spPr>
        <p:txBody>
          <a:bodyPr wrap="square">
            <a:spAutoFit/>
          </a:bodyPr>
          <a:lstStyle/>
          <a:p>
            <a:r>
              <a:rPr lang="en-US" altLang="zh-CN" sz="1600" dirty="0"/>
              <a:t>This product can perform the following functions or any combination thereof in suitable applications</a:t>
            </a:r>
            <a:r>
              <a:rPr lang="en-US" altLang="zh-CN" sz="1600" dirty="0" smtClean="0"/>
              <a:t>:</a:t>
            </a:r>
          </a:p>
          <a:p>
            <a:endParaRPr lang="en-US" altLang="zh-CN" sz="1600" dirty="0"/>
          </a:p>
          <a:p>
            <a:r>
              <a:rPr lang="en-US" altLang="zh-CN" sz="1600" dirty="0" smtClean="0"/>
              <a:t>1.Position </a:t>
            </a:r>
            <a:r>
              <a:rPr lang="en-US" altLang="zh-CN" sz="1600" dirty="0"/>
              <a:t>Monitoring</a:t>
            </a:r>
            <a:br>
              <a:rPr lang="en-US" altLang="zh-CN" sz="1600" dirty="0"/>
            </a:br>
            <a:r>
              <a:rPr lang="en-US" altLang="zh-CN" sz="1600" dirty="0"/>
              <a:t>◆ Slider position verification</a:t>
            </a:r>
            <a:br>
              <a:rPr lang="en-US" altLang="zh-CN" sz="1600" dirty="0"/>
            </a:br>
            <a:r>
              <a:rPr lang="en-US" altLang="zh-CN" sz="1600" dirty="0"/>
              <a:t>◆ Ejector pin return confirmation</a:t>
            </a:r>
            <a:br>
              <a:rPr lang="en-US" altLang="zh-CN" sz="1600" dirty="0"/>
            </a:br>
            <a:r>
              <a:rPr lang="en-US" altLang="zh-CN" sz="1600" dirty="0"/>
              <a:t>◆ Insert placement validation</a:t>
            </a:r>
          </a:p>
          <a:p>
            <a:r>
              <a:rPr lang="en-US" altLang="zh-CN" sz="1600" dirty="0" smtClean="0"/>
              <a:t>2.Component </a:t>
            </a:r>
            <a:r>
              <a:rPr lang="en-US" altLang="zh-CN" sz="1600" dirty="0"/>
              <a:t>Integrity</a:t>
            </a:r>
            <a:br>
              <a:rPr lang="en-US" altLang="zh-CN" sz="1600" dirty="0"/>
            </a:br>
            <a:r>
              <a:rPr lang="en-US" altLang="zh-CN" sz="1600" dirty="0"/>
              <a:t>◆ Ejector pin breakage detection</a:t>
            </a:r>
            <a:br>
              <a:rPr lang="en-US" altLang="zh-CN" sz="1600" dirty="0"/>
            </a:br>
            <a:r>
              <a:rPr lang="en-US" altLang="zh-CN" sz="1600" dirty="0"/>
              <a:t>◆ Multiple cavity presence checking</a:t>
            </a:r>
            <a:br>
              <a:rPr lang="en-US" altLang="zh-CN" sz="1600" dirty="0"/>
            </a:br>
            <a:r>
              <a:rPr lang="en-US" altLang="zh-CN" sz="1600" dirty="0"/>
              <a:t>◆ Multi-color injection accuracy verification</a:t>
            </a:r>
          </a:p>
          <a:p>
            <a:r>
              <a:rPr lang="en-US" altLang="zh-CN" sz="1600" dirty="0" smtClean="0"/>
              <a:t>3.Quality </a:t>
            </a:r>
            <a:r>
              <a:rPr lang="en-US" altLang="zh-CN" sz="1600" dirty="0"/>
              <a:t>Inspection</a:t>
            </a:r>
            <a:br>
              <a:rPr lang="en-US" altLang="zh-CN" sz="1600" dirty="0"/>
            </a:br>
            <a:r>
              <a:rPr lang="en-US" altLang="zh-CN" sz="1600" dirty="0"/>
              <a:t>◆ Material shortage detection</a:t>
            </a:r>
            <a:br>
              <a:rPr lang="en-US" altLang="zh-CN" sz="1600" dirty="0"/>
            </a:br>
            <a:r>
              <a:rPr lang="en-US" altLang="zh-CN" sz="1600" dirty="0"/>
              <a:t>◆ Flash/burr identification</a:t>
            </a:r>
            <a:br>
              <a:rPr lang="en-US" altLang="zh-CN" sz="1600" dirty="0"/>
            </a:br>
            <a:r>
              <a:rPr lang="en-US" altLang="zh-CN" sz="1600" dirty="0"/>
              <a:t>◆ Complete demolding verification</a:t>
            </a:r>
          </a:p>
          <a:p>
            <a:r>
              <a:rPr lang="en-US" altLang="zh-CN" sz="1600" dirty="0" smtClean="0"/>
              <a:t>4.Process </a:t>
            </a:r>
            <a:r>
              <a:rPr lang="en-US" altLang="zh-CN" sz="1600" dirty="0"/>
              <a:t>Optimization</a:t>
            </a:r>
            <a:br>
              <a:rPr lang="en-US" altLang="zh-CN" sz="1600" dirty="0"/>
            </a:br>
            <a:r>
              <a:rPr lang="en-US" altLang="zh-CN" sz="1600" dirty="0"/>
              <a:t>◆ Minimizes unnecessary ejector movements</a:t>
            </a:r>
            <a:br>
              <a:rPr lang="en-US" altLang="zh-CN" sz="1600" dirty="0"/>
            </a:br>
            <a:r>
              <a:rPr lang="en-US" altLang="zh-CN" sz="1600" dirty="0"/>
              <a:t>◆ Prevents consecutive defective products</a:t>
            </a:r>
            <a:br>
              <a:rPr lang="en-US" altLang="zh-CN" sz="1600" dirty="0"/>
            </a:br>
            <a:r>
              <a:rPr lang="en-US" altLang="zh-CN" sz="1600" dirty="0"/>
              <a:t>◆ Reduces mold release agent usage</a:t>
            </a:r>
            <a:br>
              <a:rPr lang="en-US" altLang="zh-CN" sz="1600" dirty="0"/>
            </a:br>
            <a:r>
              <a:rPr lang="en-US" altLang="zh-CN" sz="1600" dirty="0"/>
              <a:t>◆ Suitable for difficult-to-demold products</a:t>
            </a:r>
          </a:p>
          <a:p>
            <a:pPr defTabSz="1072866" fontAlgn="auto">
              <a:lnSpc>
                <a:spcPct val="130000"/>
              </a:lnSpc>
              <a:spcBef>
                <a:spcPts val="0"/>
              </a:spcBef>
              <a:spcAft>
                <a:spcPts val="0"/>
              </a:spcAft>
              <a:defRPr/>
            </a:pPr>
            <a:endParaRPr lang="zh-CN" altLang="zh-CN" sz="1600" dirty="0">
              <a:latin typeface="+mn-lt"/>
              <a:ea typeface="+mn-ea"/>
            </a:endParaRPr>
          </a:p>
        </p:txBody>
      </p:sp>
      <p:sp>
        <p:nvSpPr>
          <p:cNvPr id="5" name="标题 1"/>
          <p:cNvSpPr txBox="1">
            <a:spLocks/>
          </p:cNvSpPr>
          <p:nvPr/>
        </p:nvSpPr>
        <p:spPr>
          <a:xfrm>
            <a:off x="3540056" y="55357"/>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536" y="628143"/>
            <a:ext cx="5055751" cy="532489"/>
          </a:xfrm>
          <a:prstGeom prst="rect">
            <a:avLst/>
          </a:prstGeom>
          <a:noFill/>
          <a:scene3d>
            <a:camera prst="isometricOffAxis1Right"/>
            <a:lightRig rig="threePt" dir="t"/>
          </a:scene3d>
        </p:spPr>
        <p:txBody>
          <a:bodyPr lIns="107287" tIns="53643" rIns="107287" bIns="5364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072866" fontAlgn="auto">
              <a:lnSpc>
                <a:spcPct val="150000"/>
              </a:lnSpc>
              <a:spcBef>
                <a:spcPts val="1643"/>
              </a:spcBef>
              <a:spcAft>
                <a:spcPts val="0"/>
              </a:spcAft>
              <a:defRPr/>
            </a:pPr>
            <a:r>
              <a:rPr lang="en-US" altLang="zh-CN" dirty="0">
                <a:solidFill>
                  <a:srgbClr val="FF0000"/>
                </a:solidFill>
              </a:rPr>
              <a:t>Application Example</a:t>
            </a:r>
            <a:endParaRPr lang="zh-CN" altLang="en-US" sz="3600" b="1" kern="0" spc="50" dirty="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 name="TextBox 4"/>
          <p:cNvSpPr txBox="1"/>
          <p:nvPr/>
        </p:nvSpPr>
        <p:spPr>
          <a:xfrm>
            <a:off x="3152800" y="1345083"/>
            <a:ext cx="6624736" cy="1185552"/>
          </a:xfrm>
          <a:prstGeom prst="rect">
            <a:avLst/>
          </a:prstGeom>
          <a:noFill/>
        </p:spPr>
        <p:txBody>
          <a:bodyPr wrap="square" lIns="107287" tIns="53643" rIns="107287" bIns="53643">
            <a:spAutoFit/>
          </a:bodyPr>
          <a:lstStyle/>
          <a:p>
            <a:r>
              <a:rPr lang="en-US" altLang="zh-CN" sz="1400" b="1" dirty="0">
                <a:latin typeface="+mn-ea"/>
                <a:ea typeface="+mn-ea"/>
              </a:rPr>
              <a:t>1</a:t>
            </a:r>
            <a:r>
              <a:rPr lang="zh-CN" altLang="en-US" sz="1400" b="1" dirty="0" smtClean="0">
                <a:latin typeface="+mn-ea"/>
                <a:ea typeface="+mn-ea"/>
              </a:rPr>
              <a:t>、</a:t>
            </a:r>
            <a:r>
              <a:rPr lang="en-US" altLang="zh-CN" sz="1400" dirty="0"/>
              <a:t>Stationary Mold Residual Part Detection</a:t>
            </a:r>
          </a:p>
          <a:p>
            <a:r>
              <a:rPr lang="en-US" altLang="zh-CN" sz="1400" dirty="0"/>
              <a:t/>
            </a:r>
            <a:br>
              <a:rPr lang="en-US" altLang="zh-CN" sz="1400" dirty="0"/>
            </a:br>
            <a:r>
              <a:rPr lang="en-US" altLang="zh-CN" sz="1400" dirty="0"/>
              <a:t>When molded parts remain in the stationary mold, a cavity forms on the moving mold side. This cavity will be detected by the mold protection system, triggering an alarm.</a:t>
            </a:r>
          </a:p>
        </p:txBody>
      </p:sp>
      <p:pic>
        <p:nvPicPr>
          <p:cNvPr id="33798" name="Picture 3"/>
          <p:cNvPicPr>
            <a:picLocks noChangeAspect="1" noChangeArrowheads="1"/>
          </p:cNvPicPr>
          <p:nvPr/>
        </p:nvPicPr>
        <p:blipFill>
          <a:blip r:embed="rId3" cstate="print">
            <a:clrChange>
              <a:clrFrom>
                <a:srgbClr val="FFFFFF"/>
              </a:clrFrom>
              <a:clrTo>
                <a:srgbClr val="FFFFFF">
                  <a:alpha val="0"/>
                </a:srgbClr>
              </a:clrTo>
            </a:clrChange>
          </a:blip>
          <a:srcRect l="1460" t="3172" r="3648" b="4308"/>
          <a:stretch>
            <a:fillRect/>
          </a:stretch>
        </p:blipFill>
        <p:spPr bwMode="auto">
          <a:xfrm>
            <a:off x="1208584" y="3284984"/>
            <a:ext cx="7059613" cy="2632075"/>
          </a:xfrm>
          <a:prstGeom prst="rect">
            <a:avLst/>
          </a:prstGeom>
          <a:noFill/>
          <a:ln w="9525">
            <a:noFill/>
            <a:miter lim="800000"/>
            <a:headEnd/>
            <a:tailEnd/>
          </a:ln>
        </p:spPr>
      </p:pic>
      <p:sp>
        <p:nvSpPr>
          <p:cNvPr id="8" name="标题 1"/>
          <p:cNvSpPr txBox="1">
            <a:spLocks/>
          </p:cNvSpPr>
          <p:nvPr/>
        </p:nvSpPr>
        <p:spPr>
          <a:xfrm>
            <a:off x="3540056" y="55357"/>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Tree>
    <p:extLst>
      <p:ext uri="{BB962C8B-B14F-4D97-AF65-F5344CB8AC3E}">
        <p14:creationId xmlns:p14="http://schemas.microsoft.com/office/powerpoint/2010/main" val="67913091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11638" y="1136109"/>
            <a:ext cx="5330998" cy="1181704"/>
          </a:xfrm>
          <a:prstGeom prst="rect">
            <a:avLst/>
          </a:prstGeom>
          <a:noFill/>
        </p:spPr>
        <p:txBody>
          <a:bodyPr wrap="square" lIns="107287" tIns="53643" rIns="107287" bIns="53643">
            <a:spAutoFit/>
          </a:bodyPr>
          <a:lstStyle/>
          <a:p>
            <a:pPr defTabSz="1072866" fontAlgn="auto">
              <a:lnSpc>
                <a:spcPct val="150000"/>
              </a:lnSpc>
              <a:spcBef>
                <a:spcPts val="0"/>
              </a:spcBef>
              <a:spcAft>
                <a:spcPts val="0"/>
              </a:spcAft>
              <a:defRPr/>
            </a:pPr>
            <a:r>
              <a:rPr lang="en-US" altLang="zh-CN" sz="1200" dirty="0"/>
              <a:t>2. Insert Monitoring System</a:t>
            </a:r>
            <a:r>
              <a:rPr lang="en-US" altLang="zh-CN" sz="1200" dirty="0"/>
              <a:t/>
            </a:r>
            <a:br>
              <a:rPr lang="en-US" altLang="zh-CN" sz="1200" dirty="0"/>
            </a:br>
            <a:r>
              <a:rPr lang="en-US" altLang="zh-CN" sz="1200" dirty="0"/>
              <a:t>◆ Automatic insert detection during molding process</a:t>
            </a:r>
            <a:r>
              <a:rPr lang="en-US" altLang="zh-CN" sz="1200" dirty="0"/>
              <a:t/>
            </a:r>
            <a:br>
              <a:rPr lang="en-US" altLang="zh-CN" sz="1200" dirty="0"/>
            </a:br>
            <a:r>
              <a:rPr lang="en-US" altLang="zh-CN" sz="1200" dirty="0"/>
              <a:t>◆ Validates correct insert quantity</a:t>
            </a:r>
            <a:r>
              <a:rPr lang="en-US" altLang="zh-CN" sz="1200" dirty="0"/>
              <a:t/>
            </a:r>
            <a:br>
              <a:rPr lang="en-US" altLang="zh-CN" sz="1200" dirty="0"/>
            </a:br>
            <a:r>
              <a:rPr lang="en-US" altLang="zh-CN" sz="1200" dirty="0"/>
              <a:t>◆ Confirms proper insert positioning</a:t>
            </a:r>
            <a:endParaRPr lang="en-US" altLang="zh-CN" sz="1200" dirty="0">
              <a:latin typeface="+mn-ea"/>
              <a:ea typeface="+mn-ea"/>
            </a:endParaRPr>
          </a:p>
        </p:txBody>
      </p:sp>
      <p:pic>
        <p:nvPicPr>
          <p:cNvPr id="35845" name="Picture 3"/>
          <p:cNvPicPr>
            <a:picLocks noChangeAspect="1" noChangeArrowheads="1"/>
          </p:cNvPicPr>
          <p:nvPr/>
        </p:nvPicPr>
        <p:blipFill>
          <a:blip r:embed="rId3" cstate="print">
            <a:clrChange>
              <a:clrFrom>
                <a:srgbClr val="FFFFFF"/>
              </a:clrFrom>
              <a:clrTo>
                <a:srgbClr val="FFFFFF">
                  <a:alpha val="0"/>
                </a:srgbClr>
              </a:clrTo>
            </a:clrChange>
          </a:blip>
          <a:srcRect b="2203"/>
          <a:stretch>
            <a:fillRect/>
          </a:stretch>
        </p:blipFill>
        <p:spPr bwMode="auto">
          <a:xfrm>
            <a:off x="1258888" y="2393950"/>
            <a:ext cx="6462712" cy="3914775"/>
          </a:xfrm>
          <a:prstGeom prst="rect">
            <a:avLst/>
          </a:prstGeom>
          <a:noFill/>
          <a:ln w="9525">
            <a:noFill/>
            <a:miter lim="800000"/>
            <a:headEnd/>
            <a:tailEnd/>
          </a:ln>
        </p:spPr>
      </p:pic>
      <p:sp>
        <p:nvSpPr>
          <p:cNvPr id="9" name="标题 1"/>
          <p:cNvSpPr txBox="1">
            <a:spLocks/>
          </p:cNvSpPr>
          <p:nvPr/>
        </p:nvSpPr>
        <p:spPr>
          <a:xfrm>
            <a:off x="3540056" y="55357"/>
            <a:ext cx="4788532" cy="572786"/>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t>Functions and Applications</a:t>
            </a:r>
            <a:endParaRPr lang="zh-CN" altLang="en-US" sz="3200" dirty="0"/>
          </a:p>
        </p:txBody>
      </p:sp>
      <p:sp>
        <p:nvSpPr>
          <p:cNvPr id="10" name="TextBox 3"/>
          <p:cNvSpPr txBox="1"/>
          <p:nvPr/>
        </p:nvSpPr>
        <p:spPr>
          <a:xfrm>
            <a:off x="459392" y="1121031"/>
            <a:ext cx="5055751" cy="532489"/>
          </a:xfrm>
          <a:prstGeom prst="rect">
            <a:avLst/>
          </a:prstGeom>
          <a:noFill/>
          <a:scene3d>
            <a:camera prst="isometricOffAxis1Right"/>
            <a:lightRig rig="threePt" dir="t"/>
          </a:scene3d>
        </p:spPr>
        <p:txBody>
          <a:bodyPr lIns="107287" tIns="53643" rIns="107287" bIns="5364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072866" fontAlgn="auto">
              <a:lnSpc>
                <a:spcPct val="150000"/>
              </a:lnSpc>
              <a:spcBef>
                <a:spcPts val="1643"/>
              </a:spcBef>
              <a:spcAft>
                <a:spcPts val="0"/>
              </a:spcAft>
              <a:defRPr/>
            </a:pPr>
            <a:r>
              <a:rPr lang="en-US" altLang="zh-CN" dirty="0">
                <a:solidFill>
                  <a:srgbClr val="FF0000"/>
                </a:solidFill>
              </a:rPr>
              <a:t>Application Example</a:t>
            </a:r>
            <a:endParaRPr lang="zh-CN" altLang="en-US" sz="3600" b="1" kern="0" spc="50" dirty="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7817</TotalTime>
  <Words>379</Words>
  <Application>Microsoft Office PowerPoint</Application>
  <PresentationFormat>A4 纸张(210x297 毫米)</PresentationFormat>
  <Paragraphs>82</Paragraphs>
  <Slides>12</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宋体</vt:lpstr>
      <vt:lpstr>微软雅黑</vt:lpstr>
      <vt:lpstr>Arial</vt:lpstr>
      <vt:lpstr>Calibri</vt:lpstr>
      <vt:lpstr>Impact</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abc</dc:creator>
  <cp:lastModifiedBy>Administor</cp:lastModifiedBy>
  <cp:revision>566</cp:revision>
  <cp:lastPrinted>2015-07-08T12:16:53Z</cp:lastPrinted>
  <dcterms:created xsi:type="dcterms:W3CDTF">2012-12-29T09:04:12Z</dcterms:created>
  <dcterms:modified xsi:type="dcterms:W3CDTF">2024-11-30T14:54:11Z</dcterms:modified>
</cp:coreProperties>
</file>